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49"/>
  </p:notesMasterIdLst>
  <p:handoutMasterIdLst>
    <p:handoutMasterId r:id="rId50"/>
  </p:handoutMasterIdLst>
  <p:sldIdLst>
    <p:sldId id="256" r:id="rId2"/>
    <p:sldId id="421" r:id="rId3"/>
    <p:sldId id="602" r:id="rId4"/>
    <p:sldId id="694" r:id="rId5"/>
    <p:sldId id="579" r:id="rId6"/>
    <p:sldId id="585" r:id="rId7"/>
    <p:sldId id="692" r:id="rId8"/>
    <p:sldId id="693" r:id="rId9"/>
    <p:sldId id="586" r:id="rId10"/>
    <p:sldId id="587" r:id="rId11"/>
    <p:sldId id="599" r:id="rId12"/>
    <p:sldId id="695" r:id="rId13"/>
    <p:sldId id="660" r:id="rId14"/>
    <p:sldId id="624" r:id="rId15"/>
    <p:sldId id="661" r:id="rId16"/>
    <p:sldId id="662" r:id="rId17"/>
    <p:sldId id="663" r:id="rId18"/>
    <p:sldId id="664" r:id="rId19"/>
    <p:sldId id="665" r:id="rId20"/>
    <p:sldId id="625" r:id="rId21"/>
    <p:sldId id="597" r:id="rId22"/>
    <p:sldId id="590" r:id="rId23"/>
    <p:sldId id="666" r:id="rId24"/>
    <p:sldId id="668" r:id="rId25"/>
    <p:sldId id="669" r:id="rId26"/>
    <p:sldId id="670" r:id="rId27"/>
    <p:sldId id="671" r:id="rId28"/>
    <p:sldId id="672" r:id="rId29"/>
    <p:sldId id="673" r:id="rId30"/>
    <p:sldId id="674" r:id="rId31"/>
    <p:sldId id="675" r:id="rId32"/>
    <p:sldId id="676" r:id="rId33"/>
    <p:sldId id="677" r:id="rId34"/>
    <p:sldId id="678" r:id="rId35"/>
    <p:sldId id="696" r:id="rId36"/>
    <p:sldId id="679" r:id="rId37"/>
    <p:sldId id="680" r:id="rId38"/>
    <p:sldId id="681" r:id="rId39"/>
    <p:sldId id="682" r:id="rId40"/>
    <p:sldId id="683" r:id="rId41"/>
    <p:sldId id="684" r:id="rId42"/>
    <p:sldId id="685" r:id="rId43"/>
    <p:sldId id="687" r:id="rId44"/>
    <p:sldId id="688" r:id="rId45"/>
    <p:sldId id="689" r:id="rId46"/>
    <p:sldId id="690" r:id="rId47"/>
    <p:sldId id="691" r:id="rId48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548">
          <p15:clr>
            <a:srgbClr val="A4A3A4"/>
          </p15:clr>
        </p15:guide>
        <p15:guide id="2" pos="34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clrMode="gray" frameSlides="1"/>
  <p:clrMru>
    <a:srgbClr val="009900"/>
    <a:srgbClr val="006600"/>
    <a:srgbClr val="5400A8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>
      <p:cViewPr varScale="1">
        <p:scale>
          <a:sx n="159" d="100"/>
          <a:sy n="159" d="100"/>
        </p:scale>
        <p:origin x="280" y="176"/>
      </p:cViewPr>
      <p:guideLst>
        <p:guide orient="horz" pos="1548"/>
        <p:guide pos="34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1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1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91744BE-BD8F-F548-AF2D-E78C45A83C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88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FF73614-9B24-BF4E-A5CC-C3D244FD9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077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8DA0E77-063B-B644-92A3-CD23245D50EF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574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71C0468-FE8C-3D4B-9CC0-C7986BBCDAB7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256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solidFill>
            <a:srgbClr val="FFFFFF"/>
          </a:solidFill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21" tIns="45610" rIns="91221" bIns="45610"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089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586D06C-DBFF-2F45-A43C-9A9A212A1B93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276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508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80E8D84-A900-4F47-B2A6-101DFE3B2942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296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793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AA4B88D-28C6-214D-B4E4-DD0E570A36C1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317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598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2D1ACC1-75FE-7649-BC6A-E84CF7FB4103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337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90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B5ACC31-BB2A-DF40-ABD1-ED8DD1F59FEC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040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8623D49-AD9E-3642-9431-EECEEF8610B2}" type="slidenum">
              <a:rPr lang="en-US" sz="1200"/>
              <a:pPr eaLnBrk="1" hangingPunct="1"/>
              <a:t>21</a:t>
            </a:fld>
            <a:endParaRPr lang="en-US" sz="1200"/>
          </a:p>
        </p:txBody>
      </p:sp>
      <p:sp>
        <p:nvSpPr>
          <p:cNvPr id="1146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solidFill>
            <a:srgbClr val="FFFFFF"/>
          </a:solidFill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21" tIns="45610" rIns="91221" bIns="45610"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099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0ED830-F1C2-9B4A-9D5C-E2C620A47319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1167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solidFill>
            <a:srgbClr val="FFFFFF"/>
          </a:solidFill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21" tIns="45610" rIns="91221" bIns="45610"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4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1AC1BE8-483D-6548-8AAA-0D73D3BEE94F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727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solidFill>
            <a:srgbClr val="FFFFFF"/>
          </a:solidFill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21" tIns="45610" rIns="91221" bIns="45610"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84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57C19E5-85D3-3C46-86E2-B74CF7D9D041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74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solidFill>
            <a:srgbClr val="FFFFFF"/>
          </a:solidFill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21" tIns="45610" rIns="91221" bIns="45610"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401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8FBEF46-D1C3-714B-B5A8-CAE827D66B92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00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BEBAAF0-D65D-4A49-9BA4-9AD562132F1B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778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02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1145D3-86FD-454B-8C67-0C7109B321E6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798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solidFill>
            <a:srgbClr val="FFFFFF"/>
          </a:solidFill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21" tIns="45610" rIns="91221" bIns="45610"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6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8E3DE35-7B22-CE45-96ED-F8DA779981D6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28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FD8EC2C-07E6-304D-983B-536F044BEC79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839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370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DB9A88E-E497-A74B-9FBD-2B883CFDA4FB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860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445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D2BEBCC-1D88-8A40-ACE3-083214DAD076}" type="slidenum">
              <a:rPr lang="en-US" sz="1200"/>
              <a:pPr eaLnBrk="1" hangingPunct="1"/>
              <a:t>33</a:t>
            </a:fld>
            <a:endParaRPr lang="en-US" sz="1200"/>
          </a:p>
        </p:txBody>
      </p:sp>
      <p:sp>
        <p:nvSpPr>
          <p:cNvPr id="88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6630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1D5D403-F1D6-5C4E-BB78-4D4D7FB1CD76}" type="slidenum">
              <a:rPr lang="en-US" sz="1200"/>
              <a:pPr eaLnBrk="1" hangingPunct="1"/>
              <a:t>34</a:t>
            </a:fld>
            <a:endParaRPr lang="en-US" sz="1200"/>
          </a:p>
        </p:txBody>
      </p:sp>
      <p:sp>
        <p:nvSpPr>
          <p:cNvPr id="901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459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A3E3DE6-1479-CE46-941C-DC779254C9B8}" type="slidenum">
              <a:rPr lang="en-US" sz="1200"/>
              <a:pPr eaLnBrk="1" hangingPunct="1"/>
              <a:t>35</a:t>
            </a:fld>
            <a:endParaRPr lang="en-US" sz="1200"/>
          </a:p>
        </p:txBody>
      </p:sp>
      <p:sp>
        <p:nvSpPr>
          <p:cNvPr id="235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solidFill>
            <a:srgbClr val="FFFFFF"/>
          </a:solidFill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21" tIns="45610" rIns="91221" bIns="45610"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5851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263317B-834E-8749-99C3-8DD5B1C7D9FE}" type="slidenum">
              <a:rPr lang="en-US" sz="1200"/>
              <a:pPr eaLnBrk="1" hangingPunct="1"/>
              <a:t>36</a:t>
            </a:fld>
            <a:endParaRPr lang="en-US" sz="1200"/>
          </a:p>
        </p:txBody>
      </p:sp>
      <p:sp>
        <p:nvSpPr>
          <p:cNvPr id="921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0020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307E4A1-5AEB-884C-8369-DDB35494C67B}" type="slidenum">
              <a:rPr lang="en-US" sz="1200"/>
              <a:pPr eaLnBrk="1" hangingPunct="1"/>
              <a:t>37</a:t>
            </a:fld>
            <a:endParaRPr lang="en-US" sz="1200"/>
          </a:p>
        </p:txBody>
      </p:sp>
      <p:sp>
        <p:nvSpPr>
          <p:cNvPr id="942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solidFill>
            <a:srgbClr val="FFFFFF"/>
          </a:solidFill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21" tIns="45610" rIns="91221" bIns="45610"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086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76D7F72-D820-5747-9EFC-DCB3F8DC7806}" type="slidenum">
              <a:rPr lang="en-US" sz="1200"/>
              <a:pPr eaLnBrk="1" hangingPunct="1"/>
              <a:t>3</a:t>
            </a:fld>
            <a:endParaRPr lang="en-US" sz="1200"/>
          </a:p>
        </p:txBody>
      </p:sp>
      <p:sp>
        <p:nvSpPr>
          <p:cNvPr id="686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5345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9E8253E-D78C-0A4D-A8B5-F87E9154A50A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88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721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FD8EC2C-07E6-304D-983B-536F044BEC79}" type="slidenum">
              <a:rPr lang="en-US" sz="1200"/>
              <a:pPr eaLnBrk="1" hangingPunct="1"/>
              <a:t>40</a:t>
            </a:fld>
            <a:endParaRPr lang="en-US" sz="1200"/>
          </a:p>
        </p:txBody>
      </p:sp>
      <p:sp>
        <p:nvSpPr>
          <p:cNvPr id="839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9788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30D31B1-B11D-8A48-95FB-F0ECE6F6767B}" type="slidenum">
              <a:rPr lang="en-US" sz="1200"/>
              <a:pPr eaLnBrk="1" hangingPunct="1"/>
              <a:t>41</a:t>
            </a:fld>
            <a:endParaRPr lang="en-US" sz="1200"/>
          </a:p>
        </p:txBody>
      </p:sp>
      <p:sp>
        <p:nvSpPr>
          <p:cNvPr id="901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990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FD8EC2C-07E6-304D-983B-536F044BEC79}" type="slidenum">
              <a:rPr lang="en-US" sz="1200"/>
              <a:pPr eaLnBrk="1" hangingPunct="1"/>
              <a:t>42</a:t>
            </a:fld>
            <a:endParaRPr lang="en-US" sz="1200"/>
          </a:p>
        </p:txBody>
      </p:sp>
      <p:sp>
        <p:nvSpPr>
          <p:cNvPr id="839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2930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CF1F422-1CAC-1649-B5DD-F81CEAF729C7}" type="slidenum">
              <a:rPr lang="en-US" sz="1200"/>
              <a:pPr eaLnBrk="1" hangingPunct="1"/>
              <a:t>47</a:t>
            </a:fld>
            <a:endParaRPr lang="en-US" sz="1200"/>
          </a:p>
        </p:txBody>
      </p:sp>
      <p:sp>
        <p:nvSpPr>
          <p:cNvPr id="1013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638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BC37EBA-18E3-B042-9DC5-54C56C147917}" type="slidenum">
              <a:rPr lang="en-US" sz="1200"/>
              <a:pPr eaLnBrk="1" hangingPunct="1"/>
              <a:t>4</a:t>
            </a:fld>
            <a:endParaRPr lang="en-US" sz="1200"/>
          </a:p>
        </p:txBody>
      </p:sp>
      <p:sp>
        <p:nvSpPr>
          <p:cNvPr id="727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211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B8A93D8-994B-2444-AA2E-E2B865C1DE86}" type="slidenum">
              <a:rPr lang="en-US" sz="1200"/>
              <a:pPr eaLnBrk="1" hangingPunct="1"/>
              <a:t>5</a:t>
            </a:fld>
            <a:endParaRPr lang="en-US" sz="1200"/>
          </a:p>
        </p:txBody>
      </p:sp>
      <p:sp>
        <p:nvSpPr>
          <p:cNvPr id="890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solidFill>
            <a:srgbClr val="FFFFFF"/>
          </a:solidFill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21" tIns="45610" rIns="91221" bIns="45610"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031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7C048C8-D64D-1C48-A1D0-7588E2A62CB7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911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solidFill>
            <a:srgbClr val="FFFFFF"/>
          </a:solidFill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21" tIns="45610" rIns="91221" bIns="45610"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601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C62DD98-703E-DF46-84FD-41ABDEE53AF1}" type="slidenum">
              <a:rPr lang="en-US" sz="1200"/>
              <a:pPr eaLnBrk="1" hangingPunct="1"/>
              <a:t>9</a:t>
            </a:fld>
            <a:endParaRPr lang="en-US" sz="1200"/>
          </a:p>
        </p:txBody>
      </p:sp>
      <p:sp>
        <p:nvSpPr>
          <p:cNvPr id="9318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solidFill>
            <a:srgbClr val="FFFFFF"/>
          </a:solidFill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21" tIns="45610" rIns="91221" bIns="45610"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914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61C7B8B-3555-394A-B31B-E52775862CB8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952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764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A3E3DE6-1479-CE46-941C-DC779254C9B8}" type="slidenum">
              <a:rPr lang="en-US" sz="1200"/>
              <a:pPr eaLnBrk="1" hangingPunct="1"/>
              <a:t>12</a:t>
            </a:fld>
            <a:endParaRPr lang="en-US" sz="1200"/>
          </a:p>
        </p:txBody>
      </p:sp>
      <p:sp>
        <p:nvSpPr>
          <p:cNvPr id="235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solidFill>
            <a:srgbClr val="FFFFFF"/>
          </a:solidFill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21" tIns="45610" rIns="91221" bIns="45610"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40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0" y="2602706"/>
            <a:ext cx="9139238" cy="55960"/>
          </a:xfrm>
          <a:prstGeom prst="rect">
            <a:avLst/>
          </a:prstGeom>
          <a:solidFill>
            <a:srgbClr val="777777">
              <a:alpha val="3098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srgbClr val="181813"/>
              </a:solidFill>
              <a:latin typeface="Tahoma" charset="0"/>
            </a:endParaRPr>
          </a:p>
        </p:txBody>
      </p:sp>
      <p:sp>
        <p:nvSpPr>
          <p:cNvPr id="1639426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685800" y="1315643"/>
            <a:ext cx="7772400" cy="11037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39427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084910"/>
            <a:ext cx="6400800" cy="131445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2274493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B8AA0-8B49-F949-97A4-050887EE06A5}" type="datetime1">
              <a:rPr lang="en-US"/>
              <a:pPr>
                <a:defRPr/>
              </a:pPr>
              <a:t>10/23/18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902F75-5585-5849-8524-3D59FFCD3F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31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0"/>
            <a:ext cx="2228850" cy="4857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0"/>
            <a:ext cx="6534150" cy="4857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AB6DC6-CC5B-474C-9CF1-9260654EB4D5}" type="datetime1">
              <a:rPr lang="en-US"/>
              <a:pPr>
                <a:defRPr/>
              </a:pPr>
              <a:t>10/23/18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856BB-9FF8-934E-93AB-A0CE9F47A0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25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F14B0A-4B4F-F34F-B1F0-3A994D8DC1ED}" type="datetime1">
              <a:rPr lang="en-US"/>
              <a:pPr>
                <a:defRPr/>
              </a:pPr>
              <a:t>10/23/18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DE619-1BAD-2849-9905-522014D9AD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62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EF953-6D71-4044-BFBB-05CC594B6BBA}" type="datetime1">
              <a:rPr lang="en-US"/>
              <a:pPr>
                <a:defRPr/>
              </a:pPr>
              <a:t>10/23/18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9353F1-6F6B-7B44-A34D-7EAAF7147B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64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14400"/>
            <a:ext cx="4038600" cy="3943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914400"/>
            <a:ext cx="4038600" cy="3943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2C420-BBD7-6E49-9B25-FC55C413B39B}" type="datetime1">
              <a:rPr lang="en-US"/>
              <a:pPr>
                <a:defRPr/>
              </a:pPr>
              <a:t>10/23/18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49293-38E0-E54F-B80F-5D1DB52D1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6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8E4DF1-F67D-2A46-942D-53AA3ED1142B}" type="datetime1">
              <a:rPr lang="en-US"/>
              <a:pPr>
                <a:defRPr/>
              </a:pPr>
              <a:t>10/23/18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52190B-33A7-7B46-B7E0-D26B8ACF7C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82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C3EA54-22A9-494C-BB58-FB4AE54310C2}" type="datetime1">
              <a:rPr lang="en-US"/>
              <a:pPr>
                <a:defRPr/>
              </a:pPr>
              <a:t>10/23/18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EE5EC5-1DD0-9248-A5F7-FA54EE268A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73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A7E2B-734F-2447-831A-91A86E636B0F}" type="datetime1">
              <a:rPr lang="en-US"/>
              <a:pPr>
                <a:defRPr/>
              </a:pPr>
              <a:t>10/23/18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6B892-7C46-B247-84BC-4131AFBE49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6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CCEE81-BF08-DB40-9D29-B0C8CA6C59E1}" type="datetime1">
              <a:rPr lang="en-US"/>
              <a:pPr>
                <a:defRPr/>
              </a:pPr>
              <a:t>10/23/18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CB780-10A5-DF45-B7F6-BC6F13AE71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71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74F5E8-7C0F-5C46-8F3D-1C20A8BB4CC4}" type="datetime1">
              <a:rPr lang="en-US"/>
              <a:pPr>
                <a:defRPr/>
              </a:pPr>
              <a:t>10/23/18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327940-805F-964A-98BA-0E829FA65F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91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9"/>
          <p:cNvSpPr>
            <a:spLocks noChangeArrowheads="1"/>
          </p:cNvSpPr>
          <p:nvPr/>
        </p:nvSpPr>
        <p:spPr bwMode="auto">
          <a:xfrm>
            <a:off x="5" y="0"/>
            <a:ext cx="9140825" cy="857250"/>
          </a:xfrm>
          <a:prstGeom prst="rect">
            <a:avLst/>
          </a:prstGeom>
          <a:gradFill rotWithShape="1">
            <a:gsLst>
              <a:gs pos="0">
                <a:srgbClr val="777777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srgbClr val="009900"/>
              </a:solidFill>
              <a:latin typeface="Tahoma" charset="0"/>
            </a:endParaRPr>
          </a:p>
        </p:txBody>
      </p:sp>
      <p:sp>
        <p:nvSpPr>
          <p:cNvPr id="185346" name="AutoShape 2"/>
          <p:cNvSpPr>
            <a:spLocks noChangeArrowheads="1"/>
          </p:cNvSpPr>
          <p:nvPr/>
        </p:nvSpPr>
        <p:spPr bwMode="auto">
          <a:xfrm>
            <a:off x="0" y="1428750"/>
            <a:ext cx="381000" cy="3714750"/>
          </a:xfrm>
          <a:prstGeom prst="rtTriangle">
            <a:avLst/>
          </a:prstGeom>
          <a:gradFill rotWithShape="0">
            <a:gsLst>
              <a:gs pos="0">
                <a:schemeClr val="bg1"/>
              </a:gs>
              <a:gs pos="50000">
                <a:schemeClr val="bg1">
                  <a:gamma/>
                  <a:tint val="0"/>
                  <a:invGamma/>
                </a:schemeClr>
              </a:gs>
              <a:gs pos="100000">
                <a:schemeClr val="bg1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>
              <a:latin typeface="Times" charset="0"/>
              <a:ea typeface="+mn-ea"/>
              <a:cs typeface="+mn-cs"/>
            </a:endParaRPr>
          </a:p>
        </p:txBody>
      </p:sp>
      <p:sp>
        <p:nvSpPr>
          <p:cNvPr id="185347" name="AutoShape 3"/>
          <p:cNvSpPr>
            <a:spLocks noChangeArrowheads="1"/>
          </p:cNvSpPr>
          <p:nvPr/>
        </p:nvSpPr>
        <p:spPr bwMode="auto">
          <a:xfrm flipH="1">
            <a:off x="8686805" y="1428750"/>
            <a:ext cx="454025" cy="3714750"/>
          </a:xfrm>
          <a:prstGeom prst="rtTriangle">
            <a:avLst/>
          </a:prstGeom>
          <a:gradFill rotWithShape="0">
            <a:gsLst>
              <a:gs pos="0">
                <a:schemeClr val="bg1"/>
              </a:gs>
              <a:gs pos="50000">
                <a:schemeClr val="bg1">
                  <a:gamma/>
                  <a:tint val="0"/>
                  <a:invGamma/>
                </a:schemeClr>
              </a:gs>
              <a:gs pos="100000">
                <a:schemeClr val="bg1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>
              <a:latin typeface="Times" charset="0"/>
              <a:ea typeface="+mn-ea"/>
              <a:cs typeface="+mn-cs"/>
            </a:endParaRPr>
          </a:p>
        </p:txBody>
      </p:sp>
      <p:sp>
        <p:nvSpPr>
          <p:cNvPr id="1853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4914900"/>
            <a:ext cx="1219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590A0E"/>
                </a:solidFill>
              </a:defRPr>
            </a:lvl1pPr>
          </a:lstStyle>
          <a:p>
            <a:pPr>
              <a:defRPr/>
            </a:pPr>
            <a:fld id="{6778A47C-7B22-1845-BC07-97BAD918C712}" type="datetime1">
              <a:rPr lang="en-US"/>
              <a:pPr>
                <a:defRPr/>
              </a:pPr>
              <a:t>10/23/18</a:t>
            </a:fld>
            <a:endParaRPr lang="en-US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4914900"/>
            <a:ext cx="7467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rgbClr val="181813"/>
                </a:solidFill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1853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4914900"/>
            <a:ext cx="457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590A0E"/>
                </a:solidFill>
              </a:defRPr>
            </a:lvl1pPr>
          </a:lstStyle>
          <a:p>
            <a:pPr>
              <a:defRPr/>
            </a:pPr>
            <a:fld id="{2C8DBD9B-5884-494B-83E4-2B6C6AD7F2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2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0"/>
            <a:ext cx="8915400" cy="8001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3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14400"/>
            <a:ext cx="8229600" cy="3943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3200">
          <a:solidFill>
            <a:srgbClr val="590A0E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04040"/>
        </a:buClr>
        <a:buFont typeface="Wingdings" charset="0"/>
        <a:buChar char="§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2400">
          <a:solidFill>
            <a:srgbClr val="2D506B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2288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971550"/>
            <a:ext cx="8077200" cy="857250"/>
          </a:xfrm>
        </p:spPr>
        <p:txBody>
          <a:bodyPr/>
          <a:lstStyle/>
          <a:p>
            <a:b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</a:br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Natural Language Processing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2514600"/>
            <a:ext cx="6400800" cy="1314450"/>
          </a:xfrm>
        </p:spPr>
        <p:txBody>
          <a:bodyPr/>
          <a:lstStyle/>
          <a:p>
            <a:pPr>
              <a:buFont typeface="Wingdings" charset="0"/>
              <a:buNone/>
            </a:pPr>
            <a:endParaRPr lang="en-US" dirty="0">
              <a:solidFill>
                <a:srgbClr val="A50021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Lecture 16—CSCI 5832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Jim Martin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90607DA-1058-A74F-96C1-8740BCA49B0C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9421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942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EADA1A8-56DD-CB46-AD6C-A35113A51BEC}" type="slidenum">
              <a:rPr lang="en-US" sz="1400">
                <a:solidFill>
                  <a:srgbClr val="590A0E"/>
                </a:solidFill>
              </a:rPr>
              <a:pPr/>
              <a:t>10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942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CKY</a:t>
            </a:r>
          </a:p>
        </p:txBody>
      </p:sp>
      <p:sp>
        <p:nvSpPr>
          <p:cNvPr id="942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So to fill the cells in any dynamic programming table, we loop over the cells [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i,j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] values in </a:t>
            </a:r>
            <a:r>
              <a:rPr lang="en-US" i="1" dirty="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rPr>
              <a:t>some systematic way</a:t>
            </a:r>
          </a:p>
          <a:p>
            <a:pPr lvl="1"/>
            <a:r>
              <a:rPr lang="en-US" dirty="0">
                <a:latin typeface="Tahoma" charset="0"/>
              </a:rPr>
              <a:t>For each cell, loop over the appropriate k values to search for things to add.</a:t>
            </a:r>
          </a:p>
          <a:p>
            <a:pPr lvl="1"/>
            <a:r>
              <a:rPr lang="en-US" dirty="0">
                <a:latin typeface="Tahoma" charset="0"/>
              </a:rPr>
              <a:t>Add all the derivations that are possible </a:t>
            </a:r>
          </a:p>
          <a:p>
            <a:pPr lvl="2"/>
            <a:r>
              <a:rPr lang="en-US" dirty="0">
                <a:latin typeface="Tahoma" charset="0"/>
              </a:rPr>
              <a:t>for each [</a:t>
            </a:r>
            <a:r>
              <a:rPr lang="en-US" dirty="0" err="1">
                <a:latin typeface="Tahoma" charset="0"/>
              </a:rPr>
              <a:t>i,j</a:t>
            </a:r>
            <a:r>
              <a:rPr lang="en-US" dirty="0">
                <a:latin typeface="Tahoma" charset="0"/>
              </a:rPr>
              <a:t>] for each 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0589B9B-E9CE-764C-B4B3-6F1A1C23C37C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9625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962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E7DE6CE-55B6-1E4F-A21E-61513F13AB49}" type="slidenum">
              <a:rPr lang="en-US" sz="1400">
                <a:solidFill>
                  <a:srgbClr val="590A0E"/>
                </a:solidFill>
              </a:rPr>
              <a:pPr/>
              <a:t>11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962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CKY Table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12CEDE-BD5C-EE4F-8675-319566A44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102" y="936063"/>
            <a:ext cx="3909595" cy="383685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1C3D70-52DD-C44A-9CCF-37FAE4D73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7" y="1186446"/>
            <a:ext cx="8736432" cy="2615994"/>
          </a:xfrm>
          <a:prstGeom prst="rect">
            <a:avLst/>
          </a:prstGeom>
        </p:spPr>
      </p:pic>
      <p:sp>
        <p:nvSpPr>
          <p:cNvPr id="2252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3E8FE45-32DF-5041-A8B8-ABACA42EB48A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dirty="0">
                <a:solidFill>
                  <a:srgbClr val="181813"/>
                </a:solidFill>
                <a:cs typeface="Arial" charset="0"/>
              </a:rPr>
              <a:t>                                         Speech and Language Processing - </a:t>
            </a:r>
            <a:r>
              <a:rPr lang="en-US" sz="1000" dirty="0" err="1">
                <a:solidFill>
                  <a:srgbClr val="181813"/>
                </a:solidFill>
                <a:cs typeface="Arial" charset="0"/>
              </a:rPr>
              <a:t>Jurafsky</a:t>
            </a:r>
            <a:r>
              <a:rPr lang="en-US" sz="1000" dirty="0">
                <a:solidFill>
                  <a:srgbClr val="181813"/>
                </a:solidFill>
                <a:cs typeface="Arial" charset="0"/>
              </a:rPr>
              <a:t> and Martin       </a:t>
            </a:r>
            <a:endParaRPr lang="en-US" sz="1400" dirty="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6C083F1-B907-9E4F-9CA4-BEF30246575C}" type="slidenum">
              <a:rPr lang="en-US" sz="1400">
                <a:solidFill>
                  <a:srgbClr val="590A0E"/>
                </a:solidFill>
              </a:rPr>
              <a:pPr/>
              <a:t>12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CKY Algorithm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67200" y="1645860"/>
            <a:ext cx="2519540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Looping over the 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929" y="2193691"/>
            <a:ext cx="3172600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Filling the bottom cell (POS tags)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62400" y="2554873"/>
            <a:ext cx="2285401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Filling row </a:t>
            </a:r>
            <a:r>
              <a:rPr lang="en-US" dirty="0" err="1"/>
              <a:t>i</a:t>
            </a:r>
            <a:r>
              <a:rPr lang="en-US" dirty="0"/>
              <a:t> in column </a:t>
            </a:r>
            <a:r>
              <a:rPr lang="en-US" dirty="0" err="1"/>
              <a:t>j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05201" y="2840102"/>
            <a:ext cx="5562600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Looping over the possible split locations between </a:t>
            </a:r>
            <a:r>
              <a:rPr lang="en-US" dirty="0" err="1"/>
              <a:t>i</a:t>
            </a:r>
            <a:r>
              <a:rPr lang="en-US" dirty="0"/>
              <a:t> and </a:t>
            </a:r>
            <a:r>
              <a:rPr lang="en-US" dirty="0" err="1"/>
              <a:t>j</a:t>
            </a:r>
            <a:r>
              <a:rPr lang="en-US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00338" y="3491825"/>
            <a:ext cx="4343400" cy="10772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Check the grammar for rules that link the constituents in [</a:t>
            </a:r>
            <a:r>
              <a:rPr lang="en-US" dirty="0" err="1"/>
              <a:t>i,k</a:t>
            </a:r>
            <a:r>
              <a:rPr lang="en-US" dirty="0"/>
              <a:t>] with those in [</a:t>
            </a:r>
            <a:r>
              <a:rPr lang="en-US" dirty="0" err="1"/>
              <a:t>k,j</a:t>
            </a:r>
            <a:r>
              <a:rPr lang="en-US" dirty="0"/>
              <a:t>]. For each rule found store the LHS of the rule in cell [</a:t>
            </a:r>
            <a:r>
              <a:rPr lang="en-US" dirty="0" err="1"/>
              <a:t>i,j</a:t>
            </a:r>
            <a:r>
              <a:rPr lang="en-US" dirty="0"/>
              <a:t>]. </a:t>
            </a:r>
          </a:p>
        </p:txBody>
      </p:sp>
    </p:spTree>
    <p:extLst>
      <p:ext uri="{BB962C8B-B14F-4D97-AF65-F5344CB8AC3E}">
        <p14:creationId xmlns:p14="http://schemas.microsoft.com/office/powerpoint/2010/main" val="273487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1B39BA4-28C4-484F-894D-2F673544EB6C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2457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C3A187B-A3DA-7847-A445-EB0C033EB167}" type="slidenum">
              <a:rPr lang="en-US" sz="1400">
                <a:solidFill>
                  <a:srgbClr val="590A0E"/>
                </a:solidFill>
              </a:rPr>
              <a:pPr/>
              <a:t>13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Example</a:t>
            </a:r>
          </a:p>
        </p:txBody>
      </p:sp>
      <p:pic>
        <p:nvPicPr>
          <p:cNvPr id="1784835" name="Picture 3" descr="new-book-flight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33400" y="1257300"/>
            <a:ext cx="8077200" cy="3239691"/>
          </a:xfrm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3830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Example</a:t>
            </a:r>
          </a:p>
        </p:txBody>
      </p:sp>
      <p:sp>
        <p:nvSpPr>
          <p:cNvPr id="10342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3CE881C-BED3-3B41-B798-FBA772C7005A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10342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</a:p>
        </p:txBody>
      </p:sp>
      <p:sp>
        <p:nvSpPr>
          <p:cNvPr id="10342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5079E08-2780-CD4D-8566-FF8C7BB9F18E}" type="slidenum">
              <a:rPr lang="en-US" sz="1400">
                <a:solidFill>
                  <a:srgbClr val="590A0E"/>
                </a:solidFill>
              </a:rPr>
              <a:pPr/>
              <a:t>14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103429" name="Content Placeholder 26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17145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Filling column 5 corresponds to processing word 5, which is </a:t>
            </a:r>
            <a:r>
              <a:rPr lang="en-US" i="1">
                <a:latin typeface="Tahoma" charset="0"/>
                <a:ea typeface="ＭＳ Ｐゴシック" charset="0"/>
                <a:cs typeface="ＭＳ Ｐゴシック" charset="0"/>
              </a:rPr>
              <a:t>Houston</a:t>
            </a: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.</a:t>
            </a:r>
          </a:p>
          <a:p>
            <a:pPr lvl="1"/>
            <a:r>
              <a:rPr lang="en-US">
                <a:latin typeface="Tahoma" charset="0"/>
              </a:rPr>
              <a:t>So </a:t>
            </a:r>
            <a:r>
              <a:rPr lang="en-US" i="1">
                <a:latin typeface="Tahoma" charset="0"/>
              </a:rPr>
              <a:t>j </a:t>
            </a:r>
            <a:r>
              <a:rPr lang="en-US">
                <a:latin typeface="Tahoma" charset="0"/>
              </a:rPr>
              <a:t>is 5.</a:t>
            </a:r>
          </a:p>
          <a:p>
            <a:pPr lvl="1"/>
            <a:r>
              <a:rPr lang="en-US">
                <a:latin typeface="Tahoma" charset="0"/>
              </a:rPr>
              <a:t>So </a:t>
            </a:r>
            <a:r>
              <a:rPr lang="en-US" i="1">
                <a:latin typeface="Tahoma" charset="0"/>
              </a:rPr>
              <a:t>i </a:t>
            </a:r>
            <a:r>
              <a:rPr lang="en-US">
                <a:latin typeface="Tahoma" charset="0"/>
              </a:rPr>
              <a:t>goes from 3 to 0 (3,2,1,0)</a:t>
            </a:r>
          </a:p>
          <a:p>
            <a:pPr lvl="1">
              <a:buFont typeface="Wingdings" charset="0"/>
              <a:buNone/>
            </a:pPr>
            <a:endParaRPr lang="en-US">
              <a:latin typeface="Tahom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144" y="3028950"/>
            <a:ext cx="5916456" cy="1840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DD67ADA-1BA5-6740-9A63-5439D029733B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2662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5DB5480-4556-CE46-93B3-801E046AEA2D}" type="slidenum">
              <a:rPr lang="en-US" sz="1400">
                <a:solidFill>
                  <a:srgbClr val="590A0E"/>
                </a:solidFill>
              </a:rPr>
              <a:pPr/>
              <a:t>15</a:t>
            </a:fld>
            <a:endParaRPr lang="en-US" sz="1400">
              <a:solidFill>
                <a:srgbClr val="590A0E"/>
              </a:solidFill>
            </a:endParaRPr>
          </a:p>
        </p:txBody>
      </p:sp>
      <p:pic>
        <p:nvPicPr>
          <p:cNvPr id="1786882" name="Picture 2" descr="book1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133601" y="742950"/>
            <a:ext cx="5345113" cy="3943350"/>
          </a:xfrm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2662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Example</a:t>
            </a:r>
          </a:p>
        </p:txBody>
      </p:sp>
      <p:sp>
        <p:nvSpPr>
          <p:cNvPr id="26630" name="Text Box 4"/>
          <p:cNvSpPr txBox="1">
            <a:spLocks noChangeArrowheads="1"/>
          </p:cNvSpPr>
          <p:nvPr/>
        </p:nvSpPr>
        <p:spPr bwMode="auto">
          <a:xfrm>
            <a:off x="533401" y="3530203"/>
            <a:ext cx="2322871" cy="46166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/>
              <a:t>Filling column 5</a:t>
            </a:r>
          </a:p>
        </p:txBody>
      </p:sp>
    </p:spTree>
    <p:extLst>
      <p:ext uri="{BB962C8B-B14F-4D97-AF65-F5344CB8AC3E}">
        <p14:creationId xmlns:p14="http://schemas.microsoft.com/office/powerpoint/2010/main" val="2490616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97ADBC6-4605-884D-A3DC-32FB1A8EA143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2867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DD4D6EF-49DA-2A46-80B7-BC53D957C654}" type="slidenum">
              <a:rPr lang="en-US" sz="1400">
                <a:solidFill>
                  <a:srgbClr val="590A0E"/>
                </a:solidFill>
              </a:rPr>
              <a:pPr/>
              <a:t>16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Example</a:t>
            </a:r>
          </a:p>
        </p:txBody>
      </p:sp>
      <p:pic>
        <p:nvPicPr>
          <p:cNvPr id="1788931" name="Picture 3" descr="book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873251" y="914400"/>
            <a:ext cx="5243513" cy="3943350"/>
          </a:xfrm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1016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047215B-DB62-5F41-99F9-6F1D6E1EFAEE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3072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307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8E20D19-EBA3-1F4D-96CA-7FDA405D0F6E}" type="slidenum">
              <a:rPr lang="en-US" sz="1400">
                <a:solidFill>
                  <a:srgbClr val="590A0E"/>
                </a:solidFill>
              </a:rPr>
              <a:pPr/>
              <a:t>17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Example</a:t>
            </a:r>
          </a:p>
        </p:txBody>
      </p:sp>
      <p:pic>
        <p:nvPicPr>
          <p:cNvPr id="1790979" name="Picture 3" descr="book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912939" y="914400"/>
            <a:ext cx="5165725" cy="3943350"/>
          </a:xfrm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2877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F8FC761-108D-684B-9032-137E3C6CE7CF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3277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327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B305042-D05E-A141-B364-4524ECF4819F}" type="slidenum">
              <a:rPr lang="en-US" sz="1400">
                <a:solidFill>
                  <a:srgbClr val="590A0E"/>
                </a:solidFill>
              </a:rPr>
              <a:pPr/>
              <a:t>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Example</a:t>
            </a:r>
          </a:p>
        </p:txBody>
      </p:sp>
      <p:sp>
        <p:nvSpPr>
          <p:cNvPr id="32773" name="Rectangle 3"/>
          <p:cNvSpPr>
            <a:spLocks noChangeArrowheads="1"/>
          </p:cNvSpPr>
          <p:nvPr/>
        </p:nvSpPr>
        <p:spPr bwMode="auto">
          <a:xfrm>
            <a:off x="2209800" y="4171950"/>
            <a:ext cx="2895600" cy="7429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793028" name="Picture 4" descr="book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852614" y="914400"/>
            <a:ext cx="5284787" cy="3943350"/>
          </a:xfrm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1871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87FFE59-4389-DA40-9567-213C6B82EE1C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3481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348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44F8968-1D69-804C-B2A3-B0DAAF669F5F}" type="slidenum">
              <a:rPr lang="en-US" sz="1400">
                <a:solidFill>
                  <a:srgbClr val="590A0E"/>
                </a:solidFill>
              </a:rPr>
              <a:pPr/>
              <a:t>19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Example</a:t>
            </a:r>
          </a:p>
        </p:txBody>
      </p:sp>
      <p:pic>
        <p:nvPicPr>
          <p:cNvPr id="1795075" name="Picture 3" descr="book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812925" y="914400"/>
            <a:ext cx="5365750" cy="3943350"/>
          </a:xfrm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741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8129F4E-51D3-1745-82C5-4B9F08A873AD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1741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8EAE7B3-6227-CD4B-855A-2601B4193B4B}" type="slidenum">
              <a:rPr lang="en-US" sz="1400">
                <a:solidFill>
                  <a:srgbClr val="590A0E"/>
                </a:solidFill>
              </a:rPr>
              <a:pPr/>
              <a:t>2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Today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Dynamic programming for CFG parsing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CKY Parsing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Chapter 11</a:t>
            </a:r>
          </a:p>
          <a:p>
            <a:pPr lvl="1"/>
            <a:r>
              <a:rPr lang="en-US" dirty="0">
                <a:latin typeface="Tahoma" charset="0"/>
                <a:cs typeface="ＭＳ Ｐゴシック" charset="0"/>
              </a:rPr>
              <a:t>Probabilistic CKY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Chapter 12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Example</a:t>
            </a:r>
          </a:p>
        </p:txBody>
      </p:sp>
      <p:sp>
        <p:nvSpPr>
          <p:cNvPr id="112642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610600" cy="394335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Since there’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s an </a:t>
            </a:r>
            <a:r>
              <a:rPr lang="en-US" altLang="ja-JP" i="1" dirty="0">
                <a:latin typeface="Tahoma" charset="0"/>
                <a:ea typeface="ＭＳ Ｐゴシック" charset="0"/>
                <a:cs typeface="ＭＳ Ｐゴシック" charset="0"/>
              </a:rPr>
              <a:t>S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 in [0,5], we have a valid parse.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Are we done?  We we sort of left something out of the algorithm</a:t>
            </a:r>
          </a:p>
        </p:txBody>
      </p:sp>
      <p:sp>
        <p:nvSpPr>
          <p:cNvPr id="11264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3F007C7-90E5-A84C-8CF8-9C8FB9009008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11264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11264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FC5C3D3-9E1A-8F4A-A91A-4C00D3CF7904}" type="slidenum">
              <a:rPr lang="en-US" sz="1400">
                <a:solidFill>
                  <a:srgbClr val="590A0E"/>
                </a:solidFill>
              </a:rPr>
              <a:pPr/>
              <a:t>20</a:t>
            </a:fld>
            <a:endParaRPr lang="en-US" sz="1400">
              <a:solidFill>
                <a:srgbClr val="590A0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88" y="3105150"/>
            <a:ext cx="6346512" cy="197428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C61B48D-22F6-B145-9307-07CED5EB78C9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11366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1136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EB2D065-82B3-BA40-9EC6-299C1629694A}" type="slidenum">
              <a:rPr lang="en-US" sz="1400">
                <a:solidFill>
                  <a:srgbClr val="590A0E"/>
                </a:solidFill>
              </a:rPr>
              <a:pPr/>
              <a:t>21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CKY Notes</a:t>
            </a:r>
          </a:p>
        </p:txBody>
      </p:sp>
      <p:sp>
        <p:nvSpPr>
          <p:cNvPr id="1136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71550"/>
            <a:ext cx="8229600" cy="3600450"/>
          </a:xfrm>
        </p:spPr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Since it’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s bottom up, CKY hallucinates a lot of useless constituents.</a:t>
            </a:r>
          </a:p>
          <a:p>
            <a:pPr lvl="1"/>
            <a:r>
              <a:rPr lang="en-US" sz="2400" dirty="0">
                <a:latin typeface="Tahoma" charset="0"/>
              </a:rPr>
              <a:t>Segments that by themselves are constituents but cannot really occur in the context in which they are being suggested.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0CF704E-107E-2744-89D3-C748392E1238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11571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1157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177D56C-F8A3-4B4B-8C2C-4C6944E6B828}" type="slidenum">
              <a:rPr lang="en-US" sz="1400">
                <a:solidFill>
                  <a:srgbClr val="590A0E"/>
                </a:solidFill>
              </a:rPr>
              <a:pPr/>
              <a:t>22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1157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CKY Notes</a:t>
            </a:r>
          </a:p>
        </p:txBody>
      </p:sp>
      <p:sp>
        <p:nvSpPr>
          <p:cNvPr id="1157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We arranged the loops to fill the table a column at a time, from left to right, bottom to top. </a:t>
            </a:r>
          </a:p>
          <a:p>
            <a:pPr lvl="1"/>
            <a:r>
              <a:rPr lang="en-US" sz="2400" dirty="0">
                <a:latin typeface="Tahoma" charset="0"/>
              </a:rPr>
              <a:t>This assures us that whenever we’</a:t>
            </a:r>
            <a:r>
              <a:rPr lang="en-US" altLang="ja-JP" sz="2400" dirty="0">
                <a:latin typeface="Tahoma" charset="0"/>
              </a:rPr>
              <a:t>re filling a cell, the parts needed to fill it are already in the table (to the left and below)</a:t>
            </a:r>
          </a:p>
          <a:p>
            <a:pPr lvl="1"/>
            <a:r>
              <a:rPr lang="en-US" sz="2400" dirty="0">
                <a:latin typeface="Tahoma" charset="0"/>
              </a:rPr>
              <a:t>It’</a:t>
            </a:r>
            <a:r>
              <a:rPr lang="en-US" altLang="ja-JP" sz="2400" dirty="0">
                <a:latin typeface="Tahoma" charset="0"/>
              </a:rPr>
              <a:t>s somewhat natural in that it processes the input a left to right a word at a time</a:t>
            </a:r>
          </a:p>
          <a:p>
            <a:pPr lvl="2"/>
            <a:r>
              <a:rPr lang="en-US" sz="2000" dirty="0">
                <a:latin typeface="Tahoma" charset="0"/>
                <a:ea typeface="ＭＳ Ｐゴシック" charset="0"/>
              </a:rPr>
              <a:t>Known as online processing</a:t>
            </a:r>
          </a:p>
          <a:p>
            <a:pPr lvl="1"/>
            <a:r>
              <a:rPr lang="en-US" sz="2400" dirty="0">
                <a:latin typeface="Tahoma" charset="0"/>
              </a:rPr>
              <a:t>Can you think of an alternative strategy?</a:t>
            </a:r>
          </a:p>
          <a:p>
            <a:pPr lvl="1">
              <a:buFont typeface="Wingdings" charset="0"/>
              <a:buNone/>
            </a:pPr>
            <a:endParaRPr lang="en-US" sz="240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D598999-9DE8-B74F-9611-40E520038653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3686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368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C2CB174-C4EC-A548-BCB3-7B0FDD0DFB3F}" type="slidenum">
              <a:rPr lang="en-US" sz="1400">
                <a:solidFill>
                  <a:srgbClr val="590A0E"/>
                </a:solidFill>
              </a:rPr>
              <a:pPr/>
              <a:t>23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Note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253" y="952501"/>
            <a:ext cx="6172200" cy="3943350"/>
          </a:xfrm>
        </p:spPr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An alternative is to fill a diagonal at a time.</a:t>
            </a:r>
          </a:p>
          <a:p>
            <a:pPr lvl="1"/>
            <a:r>
              <a:rPr lang="en-US" sz="2400" dirty="0">
                <a:latin typeface="Tahoma" charset="0"/>
              </a:rPr>
              <a:t>That still satisfies our requirement that the component parts of each constituent/cell will already be available when it is filled in.</a:t>
            </a:r>
          </a:p>
          <a:p>
            <a:pPr lvl="1"/>
            <a:r>
              <a:rPr lang="en-US" sz="2400" dirty="0">
                <a:latin typeface="Tahoma" charset="0"/>
              </a:rPr>
              <a:t>What’s another way to describe filling a diagonal at a time?</a:t>
            </a:r>
          </a:p>
        </p:txBody>
      </p:sp>
      <p:pic>
        <p:nvPicPr>
          <p:cNvPr id="7" name="Picture 3" descr="book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8851423">
            <a:off x="6285297" y="1693863"/>
            <a:ext cx="2561910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2733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0C561AB-906E-8B4B-B8DA-D3A8E88BD664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6861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686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610A69D-336B-F94D-9EB6-21BB2AAE2F83}" type="slidenum">
              <a:rPr lang="en-US" sz="1400">
                <a:solidFill>
                  <a:srgbClr val="590A0E"/>
                </a:solidFill>
              </a:rPr>
              <a:pPr/>
              <a:t>24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Getting the Right Parse</a:t>
            </a:r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CKY ends with a table packed with all the possible parses (anchored by an S in [0,n]) 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It can not select the </a:t>
            </a:r>
            <a:r>
              <a:rPr lang="ja-JP" altLang="en-US" sz="2800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right</a:t>
            </a:r>
            <a:r>
              <a:rPr lang="ja-JP" altLang="en-US" sz="2800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 parse out of all the possible parses</a:t>
            </a:r>
          </a:p>
          <a:p>
            <a:pPr lvl="1">
              <a:lnSpc>
                <a:spcPct val="90000"/>
              </a:lnSpc>
            </a:pPr>
            <a:r>
              <a:rPr lang="en-US" altLang="ja-JP" sz="2400" dirty="0">
                <a:latin typeface="Tahoma" charset="0"/>
                <a:cs typeface="ＭＳ Ｐゴシック" charset="0"/>
              </a:rPr>
              <a:t>Even if we knew what “right means”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If we interpret </a:t>
            </a:r>
            <a:r>
              <a:rPr lang="ja-JP" altLang="en-US" sz="2800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right</a:t>
            </a:r>
            <a:r>
              <a:rPr lang="ja-JP" altLang="en-US" sz="2800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 to mean “most probable” parse</a:t>
            </a:r>
            <a:r>
              <a:rPr lang="ja-JP" altLang="en-US" sz="2800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 we get our old friend</a:t>
            </a:r>
          </a:p>
          <a:p>
            <a:pPr>
              <a:lnSpc>
                <a:spcPct val="90000"/>
              </a:lnSpc>
            </a:pPr>
            <a:endParaRPr lang="en-US" sz="28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sz="2400" dirty="0" err="1">
                <a:latin typeface="Tahoma" charset="0"/>
              </a:rPr>
              <a:t>Argmax</a:t>
            </a:r>
            <a:r>
              <a:rPr lang="en-US" sz="2400" dirty="0">
                <a:latin typeface="Tahoma" charset="0"/>
              </a:rPr>
              <a:t> P(</a:t>
            </a:r>
            <a:r>
              <a:rPr lang="en-US" sz="2400" dirty="0" err="1">
                <a:latin typeface="Tahoma" charset="0"/>
              </a:rPr>
              <a:t>Parse|Words</a:t>
            </a:r>
            <a:r>
              <a:rPr lang="en-US" sz="2400" dirty="0">
                <a:latin typeface="Tahoma" charset="0"/>
              </a:rPr>
              <a:t>)</a:t>
            </a:r>
          </a:p>
          <a:p>
            <a:pPr lvl="1">
              <a:lnSpc>
                <a:spcPct val="90000"/>
              </a:lnSpc>
              <a:buFont typeface="Wingdings" charset="0"/>
              <a:buNone/>
            </a:pPr>
            <a:endParaRPr lang="en-US" sz="24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825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0DB9812-7C3E-8F46-97D5-0CB789F04771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7168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716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354C0B4-79C8-9D4D-8792-CD72D57249D7}" type="slidenum">
              <a:rPr lang="en-US" sz="1400">
                <a:solidFill>
                  <a:srgbClr val="590A0E"/>
                </a:solidFill>
              </a:rPr>
              <a:pPr/>
              <a:t>25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Probabilistic CFGs</a:t>
            </a:r>
          </a:p>
        </p:txBody>
      </p:sp>
      <p:sp>
        <p:nvSpPr>
          <p:cNvPr id="716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1 The framework (Model)</a:t>
            </a:r>
          </a:p>
          <a:p>
            <a:pPr lvl="1"/>
            <a:r>
              <a:rPr lang="en-US" sz="2400" dirty="0">
                <a:latin typeface="Tahoma" charset="0"/>
              </a:rPr>
              <a:t>How to define the probability of a parse tree</a:t>
            </a:r>
          </a:p>
          <a:p>
            <a:pPr>
              <a:buFont typeface="Wingdings" charset="0"/>
              <a:buNone/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2 Training the model (Learning)</a:t>
            </a:r>
          </a:p>
          <a:p>
            <a:pPr lvl="1"/>
            <a:r>
              <a:rPr lang="en-US" sz="2400" dirty="0">
                <a:latin typeface="Tahoma" charset="0"/>
              </a:rPr>
              <a:t>How to acquire estimates for the probabilities specified by the model</a:t>
            </a:r>
          </a:p>
          <a:p>
            <a:pPr>
              <a:buFont typeface="Wingdings" charset="0"/>
              <a:buNone/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3 Parsing with probabilities (Decoding)</a:t>
            </a:r>
          </a:p>
          <a:p>
            <a:pPr lvl="1"/>
            <a:r>
              <a:rPr lang="en-US" sz="2400" dirty="0">
                <a:latin typeface="Tahoma" charset="0"/>
              </a:rPr>
              <a:t>Given an input sentence and a model how can we efficiently find the best (or </a:t>
            </a:r>
            <a:r>
              <a:rPr lang="en-US" sz="2400" i="1" dirty="0">
                <a:latin typeface="Tahoma" charset="0"/>
              </a:rPr>
              <a:t>N </a:t>
            </a:r>
            <a:r>
              <a:rPr lang="en-US" sz="2400" dirty="0">
                <a:latin typeface="Tahoma" charset="0"/>
              </a:rPr>
              <a:t>best) tree(s) for that input</a:t>
            </a:r>
          </a:p>
        </p:txBody>
      </p:sp>
    </p:spTree>
    <p:extLst>
      <p:ext uri="{BB962C8B-B14F-4D97-AF65-F5344CB8AC3E}">
        <p14:creationId xmlns:p14="http://schemas.microsoft.com/office/powerpoint/2010/main" val="194855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BBA889D-A716-CA45-A47D-21E145889F57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7373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737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4EF45F0-F3BB-4149-94D0-483B0421F5B0}" type="slidenum">
              <a:rPr lang="en-US" sz="1400">
                <a:solidFill>
                  <a:srgbClr val="590A0E"/>
                </a:solidFill>
              </a:rPr>
              <a:pPr/>
              <a:t>26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737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Simple Probability Model</a:t>
            </a:r>
          </a:p>
        </p:txBody>
      </p:sp>
      <p:sp>
        <p:nvSpPr>
          <p:cNvPr id="737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229600" cy="177165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 derivation (tree) consists of the bag of grammar rules that make up the tree</a:t>
            </a:r>
          </a:p>
          <a:p>
            <a:pPr lvl="1"/>
            <a:r>
              <a:rPr lang="en-US" dirty="0">
                <a:solidFill>
                  <a:srgbClr val="A50021"/>
                </a:solidFill>
                <a:latin typeface="Tahoma" charset="0"/>
              </a:rPr>
              <a:t>The probability of a tree is the product of the probabilities of the rules in the derivation.</a:t>
            </a:r>
          </a:p>
        </p:txBody>
      </p:sp>
      <p:pic>
        <p:nvPicPr>
          <p:cNvPr id="737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76600"/>
            <a:ext cx="56388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1276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Example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4495800" cy="394335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How many rules are in this derivation?</a:t>
            </a:r>
          </a:p>
        </p:txBody>
      </p:sp>
      <p:sp>
        <p:nvSpPr>
          <p:cNvPr id="7577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5F0E08B-AE9B-DA4B-A1E8-028C896337B6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7578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7578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96FE8A6-F3DC-E24D-B71E-F7CB6CCFB8B1}" type="slidenum">
              <a:rPr lang="en-US" sz="1400">
                <a:solidFill>
                  <a:srgbClr val="590A0E"/>
                </a:solidFill>
              </a:rPr>
              <a:pPr/>
              <a:t>27</a:t>
            </a:fld>
            <a:endParaRPr lang="en-US" sz="1400">
              <a:solidFill>
                <a:srgbClr val="590A0E"/>
              </a:solidFill>
            </a:endParaRPr>
          </a:p>
        </p:txBody>
      </p:sp>
      <p:pic>
        <p:nvPicPr>
          <p:cNvPr id="7" name="Picture 4" descr="bookdinner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1143000"/>
            <a:ext cx="3576638" cy="3086100"/>
          </a:xfrm>
          <a:prstGeom prst="rect">
            <a:avLst/>
          </a:prstGeom>
          <a:noFill/>
          <a:effectLst>
            <a:outerShdw blurRad="63500" dist="38099" dir="2700000" algn="ctr" rotWithShape="0">
              <a:schemeClr val="tx2">
                <a:alpha val="74998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1663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C7C9EEE-F761-0142-9DDB-A00DA0371DA4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7680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768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7693F28-A9C2-D848-9AAC-85B3BC729B01}" type="slidenum">
              <a:rPr lang="en-US" sz="1400">
                <a:solidFill>
                  <a:srgbClr val="590A0E"/>
                </a:solidFill>
              </a:rPr>
              <a:pPr/>
              <a:t>28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768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Rule Probabilities</a:t>
            </a:r>
          </a:p>
        </p:txBody>
      </p:sp>
      <p:sp>
        <p:nvSpPr>
          <p:cNvPr id="768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So... What’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s the probability of a rule?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Start at the top...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Tahoma" charset="0"/>
              </a:rPr>
              <a:t>A tree should have an </a:t>
            </a:r>
            <a:r>
              <a:rPr lang="en-US" sz="2400" i="1" dirty="0">
                <a:solidFill>
                  <a:schemeClr val="accent2"/>
                </a:solidFill>
                <a:latin typeface="Tahoma" charset="0"/>
              </a:rPr>
              <a:t>S</a:t>
            </a:r>
            <a:r>
              <a:rPr lang="en-US" sz="2400" dirty="0">
                <a:latin typeface="Tahoma" charset="0"/>
              </a:rPr>
              <a:t> at the top. So given that we know we need an </a:t>
            </a:r>
            <a:r>
              <a:rPr lang="en-US" sz="2400" i="1" dirty="0">
                <a:solidFill>
                  <a:schemeClr val="accent2"/>
                </a:solidFill>
                <a:latin typeface="Tahoma" charset="0"/>
              </a:rPr>
              <a:t>S</a:t>
            </a:r>
            <a:r>
              <a:rPr lang="en-US" sz="2400" dirty="0">
                <a:latin typeface="Tahoma" charset="0"/>
              </a:rPr>
              <a:t>, we can ask about the probability of each particular </a:t>
            </a:r>
            <a:r>
              <a:rPr lang="en-US" sz="2400" i="1" dirty="0" err="1">
                <a:solidFill>
                  <a:schemeClr val="accent2"/>
                </a:solidFill>
                <a:latin typeface="Tahoma" charset="0"/>
              </a:rPr>
              <a:t>S</a:t>
            </a:r>
            <a:r>
              <a:rPr lang="en-US" sz="2400" i="1" baseline="-25000" dirty="0" err="1">
                <a:solidFill>
                  <a:schemeClr val="accent2"/>
                </a:solidFill>
                <a:latin typeface="Tahoma" charset="0"/>
              </a:rPr>
              <a:t>n</a:t>
            </a:r>
            <a:r>
              <a:rPr lang="en-US" sz="2400" dirty="0">
                <a:latin typeface="Tahoma" charset="0"/>
              </a:rPr>
              <a:t> rule in the grammar.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Tahoma" charset="0"/>
                <a:ea typeface="ＭＳ Ｐゴシック" charset="0"/>
              </a:rPr>
              <a:t>That is P(Rule </a:t>
            </a:r>
            <a:r>
              <a:rPr lang="en-US" sz="2000" i="1" dirty="0" err="1">
                <a:latin typeface="Tahoma" charset="0"/>
                <a:ea typeface="ＭＳ Ｐゴシック" charset="0"/>
              </a:rPr>
              <a:t>S</a:t>
            </a:r>
            <a:r>
              <a:rPr lang="en-US" sz="2000" i="1" baseline="-25000" dirty="0" err="1">
                <a:latin typeface="Tahoma" charset="0"/>
                <a:ea typeface="ＭＳ Ｐゴシック" charset="0"/>
              </a:rPr>
              <a:t>n</a:t>
            </a:r>
            <a:r>
              <a:rPr lang="en-US" sz="2000" dirty="0">
                <a:latin typeface="Tahoma" charset="0"/>
                <a:ea typeface="ＭＳ Ｐゴシック" charset="0"/>
              </a:rPr>
              <a:t> | S is what I need)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So in general we need</a:t>
            </a:r>
          </a:p>
          <a:p>
            <a:pPr>
              <a:lnSpc>
                <a:spcPct val="90000"/>
              </a:lnSpc>
            </a:pPr>
            <a:endParaRPr lang="en-US" sz="28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 typeface="Wingdings" charset="0"/>
              <a:buNone/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   For each rule in the grammar  </a:t>
            </a:r>
          </a:p>
          <a:p>
            <a:pPr lvl="2">
              <a:lnSpc>
                <a:spcPct val="90000"/>
              </a:lnSpc>
            </a:pPr>
            <a:endParaRPr lang="en-US" sz="2000" dirty="0">
              <a:latin typeface="Tahoma" charset="0"/>
              <a:ea typeface="ＭＳ Ｐゴシック" charset="0"/>
            </a:endParaRPr>
          </a:p>
        </p:txBody>
      </p:sp>
      <p:graphicFrame>
        <p:nvGraphicFramePr>
          <p:cNvPr id="76806" name="Object 2"/>
          <p:cNvGraphicFramePr>
            <a:graphicFrameLocks noChangeAspect="1"/>
          </p:cNvGraphicFramePr>
          <p:nvPr/>
        </p:nvGraphicFramePr>
        <p:xfrm>
          <a:off x="4876800" y="3543300"/>
          <a:ext cx="27432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92" name="Equation" r:id="rId4" imgW="825500" imgH="177800" progId="Equation.3">
                  <p:embed/>
                </p:oleObj>
              </mc:Choice>
              <mc:Fallback>
                <p:oleObj name="Equation" r:id="rId4" imgW="8255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543300"/>
                        <a:ext cx="274320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1798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C3DAAAF-FDB2-7B42-A02F-17737D09A447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7885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788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6D91B90-F819-4D46-BD3B-777784FF466B}" type="slidenum">
              <a:rPr lang="en-US" sz="1400">
                <a:solidFill>
                  <a:srgbClr val="590A0E"/>
                </a:solidFill>
              </a:rPr>
              <a:pPr/>
              <a:t>29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788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Training the Model</a:t>
            </a:r>
          </a:p>
        </p:txBody>
      </p:sp>
      <p:sp>
        <p:nvSpPr>
          <p:cNvPr id="788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We can get the estimates (MLE) we need from an annotated corpus (i.e., a treebank)</a:t>
            </a:r>
          </a:p>
          <a:p>
            <a:pPr lvl="1">
              <a:buFont typeface="Wingdings" charset="0"/>
              <a:buNone/>
            </a:pPr>
            <a:endParaRPr lang="en-US" dirty="0">
              <a:latin typeface="Tahoma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008000"/>
              </a:solidFill>
              <a:latin typeface="Tahoma" charset="0"/>
            </a:endParaRPr>
          </a:p>
          <a:p>
            <a:pPr lvl="1"/>
            <a:r>
              <a:rPr lang="en-US" dirty="0">
                <a:solidFill>
                  <a:srgbClr val="008000"/>
                </a:solidFill>
                <a:latin typeface="Tahoma" charset="0"/>
              </a:rPr>
              <a:t>S, to get the probability for a particular </a:t>
            </a:r>
            <a:r>
              <a:rPr lang="en-US" i="1" dirty="0">
                <a:solidFill>
                  <a:srgbClr val="008000"/>
                </a:solidFill>
                <a:latin typeface="Tahoma" charset="0"/>
              </a:rPr>
              <a:t>VP</a:t>
            </a:r>
            <a:r>
              <a:rPr lang="en-US" dirty="0">
                <a:solidFill>
                  <a:srgbClr val="008000"/>
                </a:solidFill>
                <a:latin typeface="Tahoma" charset="0"/>
              </a:rPr>
              <a:t> rule, just count all the times that rule is used and divide by the number of </a:t>
            </a:r>
            <a:r>
              <a:rPr lang="en-US" i="1" dirty="0">
                <a:solidFill>
                  <a:srgbClr val="008000"/>
                </a:solidFill>
                <a:latin typeface="Tahoma" charset="0"/>
              </a:rPr>
              <a:t>VP’</a:t>
            </a:r>
            <a:r>
              <a:rPr lang="en-US" dirty="0">
                <a:solidFill>
                  <a:srgbClr val="008000"/>
                </a:solidFill>
                <a:latin typeface="Tahoma" charset="0"/>
              </a:rPr>
              <a:t>s overall.</a:t>
            </a:r>
          </a:p>
        </p:txBody>
      </p:sp>
      <p:pic>
        <p:nvPicPr>
          <p:cNvPr id="7885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2533650"/>
            <a:ext cx="6832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52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36CEE1A-25BE-F547-82A5-CFD32C885CEC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675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675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464F9B3-7BDF-2C40-BA11-D611847A074B}" type="slidenum">
              <a:rPr lang="en-US" sz="1400">
                <a:solidFill>
                  <a:srgbClr val="590A0E"/>
                </a:solidFill>
              </a:rPr>
              <a:pPr/>
              <a:t>3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Problem: Ambiguity</a:t>
            </a:r>
          </a:p>
        </p:txBody>
      </p:sp>
      <p:pic>
        <p:nvPicPr>
          <p:cNvPr id="1741827" name="Picture 3" descr="fig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" y="1733550"/>
            <a:ext cx="8839200" cy="3001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7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936" y="400050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9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AFC7E4F-637A-C645-9458-852E7E48B441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089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808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6584416-36B5-0C43-B765-0FECCC275586}" type="slidenum">
              <a:rPr lang="en-US" sz="1400">
                <a:solidFill>
                  <a:srgbClr val="590A0E"/>
                </a:solidFill>
              </a:rPr>
              <a:pPr/>
              <a:t>30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0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Parsing (Decoding)</a:t>
            </a:r>
          </a:p>
        </p:txBody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To get the best (most probable) parse for a given input</a:t>
            </a:r>
          </a:p>
          <a:p>
            <a:pPr marL="0" indent="0">
              <a:buFont typeface="Wingdings" charset="0"/>
              <a:buNone/>
              <a:defRPr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marL="990600" lvl="1" indent="-533400">
              <a:buFont typeface="Arial" charset="0"/>
              <a:buAutoNum type="arabicPeriod"/>
              <a:defRPr/>
            </a:pPr>
            <a:r>
              <a:rPr lang="en-US" dirty="0">
                <a:latin typeface="Tahoma" charset="0"/>
              </a:rPr>
              <a:t>Enumerate all the trees for a sentence</a:t>
            </a:r>
          </a:p>
          <a:p>
            <a:pPr marL="990600" lvl="1" indent="-533400">
              <a:buFont typeface="Arial" charset="0"/>
              <a:buAutoNum type="arabicPeriod"/>
              <a:defRPr/>
            </a:pPr>
            <a:r>
              <a:rPr lang="en-US" dirty="0">
                <a:latin typeface="Tahoma" charset="0"/>
              </a:rPr>
              <a:t>Assign a probability to each using the model</a:t>
            </a:r>
          </a:p>
          <a:p>
            <a:pPr marL="990600" lvl="1" indent="-533400">
              <a:buFont typeface="Arial" charset="0"/>
              <a:buAutoNum type="arabicPeriod"/>
              <a:defRPr/>
            </a:pPr>
            <a:r>
              <a:rPr lang="en-US" dirty="0">
                <a:latin typeface="Tahoma" charset="0"/>
              </a:rPr>
              <a:t>Return the best (</a:t>
            </a:r>
            <a:r>
              <a:rPr lang="en-US" dirty="0" err="1">
                <a:latin typeface="Tahoma" charset="0"/>
              </a:rPr>
              <a:t>argmax</a:t>
            </a:r>
            <a:r>
              <a:rPr lang="en-US" dirty="0">
                <a:latin typeface="Tahoma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0177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68B4FE4-3E48-0C4A-AD98-863ED753335A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294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6B3E46-C657-7C4C-B903-811F641A13BC}" type="slidenum">
              <a:rPr lang="en-US" sz="1400">
                <a:solidFill>
                  <a:srgbClr val="590A0E"/>
                </a:solidFill>
              </a:rPr>
              <a:pPr/>
              <a:t>31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Example</a:t>
            </a:r>
          </a:p>
        </p:txBody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Consider...</a:t>
            </a:r>
          </a:p>
          <a:p>
            <a:pPr lvl="1"/>
            <a:r>
              <a:rPr lang="en-US" i="1">
                <a:latin typeface="Tahoma" charset="0"/>
              </a:rPr>
              <a:t>Book the dinner flight</a:t>
            </a:r>
          </a:p>
        </p:txBody>
      </p:sp>
      <p:pic>
        <p:nvPicPr>
          <p:cNvPr id="1934340" name="Picture 4" descr="bookdinner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1" y="1943100"/>
            <a:ext cx="2798763" cy="2414588"/>
          </a:xfrm>
          <a:prstGeom prst="rect">
            <a:avLst/>
          </a:prstGeom>
          <a:noFill/>
          <a:effectLst>
            <a:outerShdw blurRad="63500" dist="38099" dir="2700000" algn="ctr" rotWithShape="0">
              <a:schemeClr val="tx2">
                <a:alpha val="74998"/>
              </a:schemeClr>
            </a:outerShdw>
          </a:effectLst>
        </p:spPr>
      </p:pic>
      <p:pic>
        <p:nvPicPr>
          <p:cNvPr id="1934341" name="Picture 5" descr="bookdinner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1885951"/>
            <a:ext cx="3657600" cy="2459831"/>
          </a:xfrm>
          <a:prstGeom prst="rect">
            <a:avLst/>
          </a:prstGeom>
          <a:noFill/>
          <a:effectLst>
            <a:outerShdw blurRad="63500" dist="38058" dir="899993" algn="ctr" rotWithShape="0">
              <a:schemeClr val="tx2">
                <a:alpha val="74998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9024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E84699C-A723-0F42-977F-DAA779F94155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499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76DC5AC-4EF5-A04C-BD68-3E5632480B65}" type="slidenum">
              <a:rPr lang="en-US" sz="1400">
                <a:solidFill>
                  <a:srgbClr val="590A0E"/>
                </a:solidFill>
              </a:rPr>
              <a:pPr/>
              <a:t>32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Examples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These trees consist of the following rules.</a:t>
            </a:r>
          </a:p>
        </p:txBody>
      </p:sp>
      <p:pic>
        <p:nvPicPr>
          <p:cNvPr id="1936388" name="Picture 4" descr="bagorul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504950"/>
            <a:ext cx="7353754" cy="2362200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1936389" name="Picture 5" descr="prob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4171950"/>
            <a:ext cx="7950200" cy="551260"/>
          </a:xfrm>
          <a:prstGeom prst="rect">
            <a:avLst/>
          </a:prstGeom>
          <a:noFill/>
          <a:effectLst>
            <a:outerShdw blurRad="63500" dist="38099" dir="2700000" algn="ctr" rotWithShape="0">
              <a:schemeClr val="hlink">
                <a:alpha val="74998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33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3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06322D2-D94A-534B-A953-2E6C912875AC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704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870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F991D38-D7F8-5F4A-8FFA-A46149A9CA3D}" type="slidenum">
              <a:rPr lang="en-US" sz="1400">
                <a:solidFill>
                  <a:srgbClr val="590A0E"/>
                </a:solidFill>
              </a:rPr>
              <a:pPr/>
              <a:t>33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Dynamic Programming</a:t>
            </a:r>
          </a:p>
        </p:txBody>
      </p:sp>
      <p:sp>
        <p:nvSpPr>
          <p:cNvPr id="573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686800" cy="394335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Of course, as with earlier 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argmax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situations, we don’t really want to do it that way.</a:t>
            </a:r>
          </a:p>
          <a:p>
            <a:pPr>
              <a:defRPr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Instead, we need to exploit dynamic programming</a:t>
            </a:r>
          </a:p>
          <a:p>
            <a:pPr lvl="1">
              <a:defRPr/>
            </a:pPr>
            <a:r>
              <a:rPr lang="en-US" dirty="0">
                <a:latin typeface="Tahoma" charset="0"/>
              </a:rPr>
              <a:t>For the parsing (as with CKY)</a:t>
            </a:r>
          </a:p>
          <a:p>
            <a:pPr lvl="1">
              <a:defRPr/>
            </a:pPr>
            <a:r>
              <a:rPr lang="en-US" dirty="0">
                <a:latin typeface="Tahoma" charset="0"/>
              </a:rPr>
              <a:t>And for computing the probabilities and returning the best parse (as with Viterbi)</a:t>
            </a:r>
          </a:p>
          <a:p>
            <a:pPr lvl="2">
              <a:defRPr/>
            </a:pPr>
            <a:endParaRPr lang="en-US" dirty="0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611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2E682C1-DCCD-704A-B742-978E687745C4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909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890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D65B1AD-3921-5847-B141-9336653D5F1D}" type="slidenum">
              <a:rPr lang="en-US" sz="1400">
                <a:solidFill>
                  <a:srgbClr val="590A0E"/>
                </a:solidFill>
              </a:rPr>
              <a:pPr/>
              <a:t>34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90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Probabilistic CKY</a:t>
            </a:r>
          </a:p>
        </p:txBody>
      </p:sp>
      <p:sp>
        <p:nvSpPr>
          <p:cNvPr id="890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28700"/>
            <a:ext cx="8534400" cy="3543300"/>
          </a:xfrm>
        </p:spPr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Augment CKY so that the probabilities of the constituents are stored in the table as they are derived</a:t>
            </a:r>
          </a:p>
          <a:p>
            <a:pPr lvl="1"/>
            <a:r>
              <a:rPr lang="en-US" sz="2400" dirty="0">
                <a:latin typeface="Tahoma" charset="0"/>
              </a:rPr>
              <a:t>Probability of a new constituent </a:t>
            </a:r>
            <a:r>
              <a:rPr lang="en-US" sz="2400" i="1" dirty="0">
                <a:solidFill>
                  <a:schemeClr val="accent2"/>
                </a:solidFill>
                <a:latin typeface="Tahoma" charset="0"/>
              </a:rPr>
              <a:t>A</a:t>
            </a:r>
            <a:r>
              <a:rPr lang="en-US" sz="2400" dirty="0">
                <a:latin typeface="Tahoma" charset="0"/>
              </a:rPr>
              <a:t> derived from the rule </a:t>
            </a:r>
            <a:r>
              <a:rPr lang="en-US" sz="2400" i="1" dirty="0">
                <a:solidFill>
                  <a:schemeClr val="accent2"/>
                </a:solidFill>
                <a:latin typeface="Tahoma" charset="0"/>
              </a:rPr>
              <a:t>A</a:t>
            </a:r>
            <a:r>
              <a:rPr lang="en-US" sz="2400" dirty="0">
                <a:solidFill>
                  <a:schemeClr val="accent2"/>
                </a:solidFill>
                <a:latin typeface="Tahoma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Tahoma" charset="0"/>
                <a:sym typeface="Symbol" charset="0"/>
              </a:rPr>
              <a:t></a:t>
            </a:r>
            <a:r>
              <a:rPr lang="en-US" sz="2400" i="1" dirty="0">
                <a:solidFill>
                  <a:schemeClr val="accent2"/>
                </a:solidFill>
                <a:latin typeface="Tahoma" charset="0"/>
                <a:sym typeface="Symbol" charset="0"/>
              </a:rPr>
              <a:t> </a:t>
            </a:r>
            <a:r>
              <a:rPr lang="en-US" sz="2400" i="1" dirty="0">
                <a:solidFill>
                  <a:schemeClr val="accent2"/>
                </a:solidFill>
                <a:latin typeface="Tahoma" charset="0"/>
              </a:rPr>
              <a:t>B C</a:t>
            </a:r>
            <a:r>
              <a:rPr lang="en-US" sz="2400" dirty="0">
                <a:latin typeface="Tahoma" charset="0"/>
              </a:rPr>
              <a:t> :</a:t>
            </a:r>
          </a:p>
          <a:p>
            <a:pPr lvl="2"/>
            <a:r>
              <a:rPr lang="en-US" sz="2000" dirty="0">
                <a:solidFill>
                  <a:schemeClr val="accent2"/>
                </a:solidFill>
                <a:latin typeface="Tahoma" charset="0"/>
                <a:ea typeface="ＭＳ Ｐゴシック" charset="0"/>
              </a:rPr>
              <a:t>P(</a:t>
            </a:r>
            <a:r>
              <a:rPr lang="en-US" sz="2000" i="1" dirty="0">
                <a:solidFill>
                  <a:schemeClr val="accent2"/>
                </a:solidFill>
                <a:latin typeface="Tahoma" charset="0"/>
                <a:ea typeface="ＭＳ Ｐゴシック" charset="0"/>
              </a:rPr>
              <a:t>A</a:t>
            </a:r>
            <a:r>
              <a:rPr lang="en-US" sz="2000" dirty="0">
                <a:solidFill>
                  <a:schemeClr val="accent2"/>
                </a:solidFill>
                <a:latin typeface="Tahoma" charset="0"/>
                <a:ea typeface="ＭＳ Ｐゴシック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ahoma" charset="0"/>
                <a:ea typeface="ＭＳ Ｐゴシック" charset="0"/>
                <a:sym typeface="Symbol" charset="0"/>
              </a:rPr>
              <a:t></a:t>
            </a:r>
            <a:r>
              <a:rPr lang="en-US" sz="2000" i="1" dirty="0">
                <a:solidFill>
                  <a:schemeClr val="accent2"/>
                </a:solidFill>
                <a:latin typeface="Tahoma" charset="0"/>
                <a:ea typeface="ＭＳ Ｐゴシック" charset="0"/>
                <a:sym typeface="Symbol" charset="0"/>
              </a:rPr>
              <a:t> </a:t>
            </a:r>
            <a:r>
              <a:rPr lang="en-US" sz="2000" i="1" dirty="0">
                <a:solidFill>
                  <a:schemeClr val="accent2"/>
                </a:solidFill>
                <a:latin typeface="Tahoma" charset="0"/>
                <a:ea typeface="ＭＳ Ｐゴシック" charset="0"/>
              </a:rPr>
              <a:t>B C</a:t>
            </a:r>
            <a:r>
              <a:rPr lang="en-US" sz="2000" dirty="0">
                <a:solidFill>
                  <a:schemeClr val="accent2"/>
                </a:solidFill>
                <a:latin typeface="Tahoma" charset="0"/>
                <a:ea typeface="ＭＳ Ｐゴシック" charset="0"/>
              </a:rPr>
              <a:t> | </a:t>
            </a:r>
            <a:r>
              <a:rPr lang="en-US" sz="2000" i="1" dirty="0">
                <a:solidFill>
                  <a:schemeClr val="accent2"/>
                </a:solidFill>
                <a:latin typeface="Tahoma" charset="0"/>
                <a:ea typeface="ＭＳ Ｐゴシック" charset="0"/>
              </a:rPr>
              <a:t>A</a:t>
            </a:r>
            <a:r>
              <a:rPr lang="en-US" sz="2000" dirty="0">
                <a:solidFill>
                  <a:schemeClr val="accent2"/>
                </a:solidFill>
                <a:latin typeface="Tahoma" charset="0"/>
                <a:ea typeface="ＭＳ Ｐゴシック" charset="0"/>
              </a:rPr>
              <a:t>) * P(</a:t>
            </a:r>
            <a:r>
              <a:rPr lang="en-US" sz="2000" i="1" dirty="0">
                <a:solidFill>
                  <a:schemeClr val="accent2"/>
                </a:solidFill>
                <a:latin typeface="Tahoma" charset="0"/>
                <a:ea typeface="ＭＳ Ｐゴシック" charset="0"/>
              </a:rPr>
              <a:t>B</a:t>
            </a:r>
            <a:r>
              <a:rPr lang="en-US" sz="2000" dirty="0">
                <a:solidFill>
                  <a:schemeClr val="accent2"/>
                </a:solidFill>
                <a:latin typeface="Tahoma" charset="0"/>
                <a:ea typeface="ＭＳ Ｐゴシック" charset="0"/>
              </a:rPr>
              <a:t>) * P(</a:t>
            </a:r>
            <a:r>
              <a:rPr lang="en-US" sz="2000" i="1" dirty="0">
                <a:solidFill>
                  <a:schemeClr val="accent2"/>
                </a:solidFill>
                <a:latin typeface="Tahoma" charset="0"/>
                <a:ea typeface="ＭＳ Ｐゴシック" charset="0"/>
              </a:rPr>
              <a:t>C</a:t>
            </a:r>
            <a:r>
              <a:rPr lang="en-US" sz="2000" dirty="0">
                <a:solidFill>
                  <a:schemeClr val="accent2"/>
                </a:solidFill>
                <a:latin typeface="Tahoma" charset="0"/>
                <a:ea typeface="ＭＳ Ｐゴシック" charset="0"/>
              </a:rPr>
              <a:t>)</a:t>
            </a:r>
            <a:endParaRPr lang="en-US" sz="2000" dirty="0">
              <a:latin typeface="Tahoma" charset="0"/>
              <a:ea typeface="ＭＳ Ｐゴシック" charset="0"/>
            </a:endParaRPr>
          </a:p>
          <a:p>
            <a:pPr lvl="2"/>
            <a:r>
              <a:rPr lang="en-US" sz="2000" dirty="0">
                <a:latin typeface="Tahoma" charset="0"/>
                <a:ea typeface="ＭＳ Ｐゴシック" charset="0"/>
              </a:rPr>
              <a:t>Where </a:t>
            </a:r>
            <a:r>
              <a:rPr lang="en-US" sz="2000" dirty="0">
                <a:solidFill>
                  <a:schemeClr val="accent2"/>
                </a:solidFill>
                <a:latin typeface="Tahoma" charset="0"/>
                <a:ea typeface="ＭＳ Ｐゴシック" charset="0"/>
              </a:rPr>
              <a:t>P(B)</a:t>
            </a:r>
            <a:r>
              <a:rPr lang="en-US" sz="2000" dirty="0">
                <a:latin typeface="Tahoma" charset="0"/>
                <a:ea typeface="ＭＳ Ｐゴシック" charset="0"/>
              </a:rPr>
              <a:t> and </a:t>
            </a:r>
            <a:r>
              <a:rPr lang="en-US" sz="2000" dirty="0">
                <a:solidFill>
                  <a:schemeClr val="accent2"/>
                </a:solidFill>
                <a:latin typeface="Tahoma" charset="0"/>
                <a:ea typeface="ＭＳ Ｐゴシック" charset="0"/>
              </a:rPr>
              <a:t>P(C)</a:t>
            </a:r>
            <a:r>
              <a:rPr lang="en-US" sz="2000" dirty="0">
                <a:latin typeface="Tahoma" charset="0"/>
                <a:ea typeface="ＭＳ Ｐゴシック" charset="0"/>
              </a:rPr>
              <a:t> are already in the table given the way that CKY operates</a:t>
            </a:r>
          </a:p>
          <a:p>
            <a:pPr lvl="2"/>
            <a:r>
              <a:rPr lang="en-US" sz="2000" dirty="0">
                <a:latin typeface="Tahoma" charset="0"/>
                <a:ea typeface="ＭＳ Ｐゴシック" charset="0"/>
              </a:rPr>
              <a:t>What we store is the MAX probability over all the A rules for a given cell [</a:t>
            </a:r>
            <a:r>
              <a:rPr lang="en-US" sz="2000" dirty="0" err="1">
                <a:latin typeface="Tahoma" charset="0"/>
                <a:ea typeface="ＭＳ Ｐゴシック" charset="0"/>
              </a:rPr>
              <a:t>i,j</a:t>
            </a:r>
            <a:r>
              <a:rPr lang="en-US" sz="2000" dirty="0">
                <a:latin typeface="Tahoma" charset="0"/>
                <a:ea typeface="ＭＳ Ｐゴシック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82206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1C3D70-52DD-C44A-9CCF-37FAE4D73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7" y="1186446"/>
            <a:ext cx="8736432" cy="2615994"/>
          </a:xfrm>
          <a:prstGeom prst="rect">
            <a:avLst/>
          </a:prstGeom>
        </p:spPr>
      </p:pic>
      <p:sp>
        <p:nvSpPr>
          <p:cNvPr id="2252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3E8FE45-32DF-5041-A8B8-ABACA42EB48A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dirty="0">
                <a:solidFill>
                  <a:srgbClr val="181813"/>
                </a:solidFill>
                <a:cs typeface="Arial" charset="0"/>
              </a:rPr>
              <a:t>                                         Speech and Language Processing - </a:t>
            </a:r>
            <a:r>
              <a:rPr lang="en-US" sz="1000" dirty="0" err="1">
                <a:solidFill>
                  <a:srgbClr val="181813"/>
                </a:solidFill>
                <a:cs typeface="Arial" charset="0"/>
              </a:rPr>
              <a:t>Jurafsky</a:t>
            </a:r>
            <a:r>
              <a:rPr lang="en-US" sz="1000" dirty="0">
                <a:solidFill>
                  <a:srgbClr val="181813"/>
                </a:solidFill>
                <a:cs typeface="Arial" charset="0"/>
              </a:rPr>
              <a:t> and Martin       </a:t>
            </a:r>
            <a:endParaRPr lang="en-US" sz="1400" dirty="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6C083F1-B907-9E4F-9CA4-BEF30246575C}" type="slidenum">
              <a:rPr lang="en-US" sz="1400">
                <a:solidFill>
                  <a:srgbClr val="590A0E"/>
                </a:solidFill>
              </a:rPr>
              <a:pPr/>
              <a:t>35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CKY Algorithm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67200" y="1645860"/>
            <a:ext cx="2519540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Looping over the 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929" y="2193691"/>
            <a:ext cx="3172600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Filling the bottom cell (POS tags)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62400" y="2554873"/>
            <a:ext cx="2285401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Filling row </a:t>
            </a:r>
            <a:r>
              <a:rPr lang="en-US" dirty="0" err="1"/>
              <a:t>i</a:t>
            </a:r>
            <a:r>
              <a:rPr lang="en-US" dirty="0"/>
              <a:t> in column </a:t>
            </a:r>
            <a:r>
              <a:rPr lang="en-US" dirty="0" err="1"/>
              <a:t>j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05201" y="2840102"/>
            <a:ext cx="5562600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Looping over the possible split locations between </a:t>
            </a:r>
            <a:r>
              <a:rPr lang="en-US" dirty="0" err="1"/>
              <a:t>i</a:t>
            </a:r>
            <a:r>
              <a:rPr lang="en-US" dirty="0"/>
              <a:t> and </a:t>
            </a:r>
            <a:r>
              <a:rPr lang="en-US" dirty="0" err="1"/>
              <a:t>j</a:t>
            </a:r>
            <a:r>
              <a:rPr lang="en-US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00338" y="3491825"/>
            <a:ext cx="4343400" cy="10772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Check the grammar for rules that link the constituents in [</a:t>
            </a:r>
            <a:r>
              <a:rPr lang="en-US" dirty="0" err="1"/>
              <a:t>i,k</a:t>
            </a:r>
            <a:r>
              <a:rPr lang="en-US" dirty="0"/>
              <a:t>] with those in [</a:t>
            </a:r>
            <a:r>
              <a:rPr lang="en-US" dirty="0" err="1"/>
              <a:t>k,j</a:t>
            </a:r>
            <a:r>
              <a:rPr lang="en-US" dirty="0"/>
              <a:t>]. For each rule found store the LHS of the rule in cell [</a:t>
            </a:r>
            <a:r>
              <a:rPr lang="en-US" dirty="0" err="1"/>
              <a:t>i,j</a:t>
            </a:r>
            <a:r>
              <a:rPr lang="en-US" dirty="0"/>
              <a:t>]. </a:t>
            </a:r>
          </a:p>
        </p:txBody>
      </p:sp>
    </p:spTree>
    <p:extLst>
      <p:ext uri="{BB962C8B-B14F-4D97-AF65-F5344CB8AC3E}">
        <p14:creationId xmlns:p14="http://schemas.microsoft.com/office/powerpoint/2010/main" val="225003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2BB617E-BC24-B24C-8084-CD6711123FC8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9113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911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66C8CCA-8F79-0748-87D3-E4BF9CF2CB7E}" type="slidenum">
              <a:rPr lang="en-US" sz="1400">
                <a:solidFill>
                  <a:srgbClr val="590A0E"/>
                </a:solidFill>
              </a:rPr>
              <a:pPr/>
              <a:t>36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911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Probabilistic CKY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47750"/>
            <a:ext cx="8196146" cy="3733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6EB468-D3AA-194C-A6C6-E6AE86A06A7F}"/>
              </a:ext>
            </a:extLst>
          </p:cNvPr>
          <p:cNvSpPr txBox="1"/>
          <p:nvPr/>
        </p:nvSpPr>
        <p:spPr>
          <a:xfrm>
            <a:off x="4724400" y="2190750"/>
            <a:ext cx="3136949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dirty="0" err="1"/>
              <a:t>Prob</a:t>
            </a:r>
            <a:r>
              <a:rPr lang="en-US" dirty="0"/>
              <a:t> of word as a particular POS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353F9-D3AF-B04C-AD50-AE5DF045EBC7}"/>
              </a:ext>
            </a:extLst>
          </p:cNvPr>
          <p:cNvSpPr txBox="1"/>
          <p:nvPr/>
        </p:nvSpPr>
        <p:spPr>
          <a:xfrm>
            <a:off x="0" y="3943350"/>
            <a:ext cx="2743200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Max for a given constituent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825ADC-EE4A-A047-A09B-4A42C626A0B0}"/>
              </a:ext>
            </a:extLst>
          </p:cNvPr>
          <p:cNvSpPr txBox="1"/>
          <p:nvPr/>
        </p:nvSpPr>
        <p:spPr>
          <a:xfrm>
            <a:off x="4760494" y="4663909"/>
            <a:ext cx="1183105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Argmax S</a:t>
            </a:r>
          </a:p>
        </p:txBody>
      </p:sp>
    </p:spTree>
    <p:extLst>
      <p:ext uri="{BB962C8B-B14F-4D97-AF65-F5344CB8AC3E}">
        <p14:creationId xmlns:p14="http://schemas.microsoft.com/office/powerpoint/2010/main" val="258465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12B26B7-572F-4D4E-822B-8EA47E105838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931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931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DC48A7C-2425-D04E-B2EF-2B31F5F7D3CD}" type="slidenum">
              <a:rPr lang="en-US" sz="1400">
                <a:solidFill>
                  <a:srgbClr val="590A0E"/>
                </a:solidFill>
              </a:rPr>
              <a:pPr/>
              <a:t>37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Problems with PCFGs</a:t>
            </a:r>
          </a:p>
        </p:txBody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763000" cy="394335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The probability model we’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re using is just based on the the bag of rules in the derivation…</a:t>
            </a:r>
          </a:p>
          <a:p>
            <a:pPr marL="990600" lvl="1" indent="-533400">
              <a:buFont typeface="Arial" charset="0"/>
              <a:buAutoNum type="arabicPeriod"/>
            </a:pPr>
            <a:r>
              <a:rPr lang="en-US" sz="2400" dirty="0">
                <a:latin typeface="Tahoma" charset="0"/>
              </a:rPr>
              <a:t>Doesn’</a:t>
            </a:r>
            <a:r>
              <a:rPr lang="en-US" altLang="ja-JP" sz="2400" dirty="0">
                <a:latin typeface="Tahoma" charset="0"/>
              </a:rPr>
              <a:t>t take the actual words into account in any useful way.</a:t>
            </a:r>
          </a:p>
          <a:p>
            <a:pPr marL="990600" lvl="1" indent="-533400">
              <a:buFont typeface="Arial" charset="0"/>
              <a:buAutoNum type="arabicPeriod"/>
            </a:pPr>
            <a:r>
              <a:rPr lang="en-US" sz="2400" dirty="0">
                <a:latin typeface="Tahoma" charset="0"/>
              </a:rPr>
              <a:t>Doesn’</a:t>
            </a:r>
            <a:r>
              <a:rPr lang="en-US" altLang="ja-JP" sz="2400" dirty="0">
                <a:latin typeface="Tahoma" charset="0"/>
              </a:rPr>
              <a:t>t take into account </a:t>
            </a:r>
            <a:r>
              <a:rPr lang="en-US" altLang="ja-JP" sz="2400" i="1" dirty="0">
                <a:solidFill>
                  <a:srgbClr val="A50021"/>
                </a:solidFill>
                <a:latin typeface="Tahoma" charset="0"/>
              </a:rPr>
              <a:t>where</a:t>
            </a:r>
            <a:r>
              <a:rPr lang="en-US" altLang="ja-JP" sz="2400" dirty="0">
                <a:latin typeface="Tahoma" charset="0"/>
              </a:rPr>
              <a:t> in the derivation a rule is used</a:t>
            </a:r>
          </a:p>
          <a:p>
            <a:pPr marL="990600" lvl="1" indent="-533400">
              <a:buFont typeface="Arial" charset="0"/>
              <a:buAutoNum type="arabicPeriod"/>
            </a:pPr>
            <a:r>
              <a:rPr lang="en-US" sz="2400" i="1" dirty="0">
                <a:latin typeface="Tahoma" charset="0"/>
              </a:rPr>
              <a:t>Doesn’</a:t>
            </a:r>
            <a:r>
              <a:rPr lang="en-US" altLang="ja-JP" sz="2400" i="1" dirty="0">
                <a:latin typeface="Tahoma" charset="0"/>
              </a:rPr>
              <a:t>t work terribly well</a:t>
            </a:r>
            <a:endParaRPr lang="en-US" altLang="ja-JP" sz="2400" dirty="0">
              <a:latin typeface="Tahoma" charset="0"/>
            </a:endParaRPr>
          </a:p>
          <a:p>
            <a:pPr marL="1314450" lvl="2" indent="-457200"/>
            <a:r>
              <a:rPr lang="en-US" sz="2000" dirty="0">
                <a:solidFill>
                  <a:srgbClr val="008000"/>
                </a:solidFill>
                <a:latin typeface="Tahoma" charset="0"/>
                <a:ea typeface="ＭＳ Ｐゴシック" charset="0"/>
              </a:rPr>
              <a:t>That is, the most probable parse isn’</a:t>
            </a:r>
            <a:r>
              <a:rPr lang="en-US" altLang="ja-JP" sz="2000" dirty="0">
                <a:solidFill>
                  <a:srgbClr val="008000"/>
                </a:solidFill>
                <a:latin typeface="Tahoma" charset="0"/>
                <a:ea typeface="ＭＳ Ｐゴシック" charset="0"/>
              </a:rPr>
              <a:t>t usually the right one (the one in the </a:t>
            </a:r>
            <a:r>
              <a:rPr lang="en-US" altLang="ja-JP" sz="2000" dirty="0" err="1">
                <a:solidFill>
                  <a:srgbClr val="008000"/>
                </a:solidFill>
                <a:latin typeface="Tahoma" charset="0"/>
                <a:ea typeface="ＭＳ Ｐゴシック" charset="0"/>
              </a:rPr>
              <a:t>treebank</a:t>
            </a:r>
            <a:r>
              <a:rPr lang="en-US" altLang="ja-JP" sz="2000" dirty="0">
                <a:solidFill>
                  <a:srgbClr val="008000"/>
                </a:solidFill>
                <a:latin typeface="Tahoma" charset="0"/>
                <a:ea typeface="ＭＳ Ｐゴシック" charset="0"/>
              </a:rPr>
              <a:t> test set).</a:t>
            </a:r>
            <a:endParaRPr lang="en-US" sz="2000" dirty="0">
              <a:solidFill>
                <a:srgbClr val="008000"/>
              </a:solidFill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678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E5950AC-49E5-FE46-B1C4-A7E2AB4434AE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704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870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6FA3FC1-FF03-934F-865C-DE08A83666A2}" type="slidenum">
              <a:rPr lang="en-US" sz="1400">
                <a:solidFill>
                  <a:srgbClr val="590A0E"/>
                </a:solidFill>
              </a:rPr>
              <a:pPr/>
              <a:t>38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Evaluation</a:t>
            </a:r>
          </a:p>
        </p:txBody>
      </p:sp>
      <p:sp>
        <p:nvSpPr>
          <p:cNvPr id="870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71551"/>
            <a:ext cx="8458200" cy="3394472"/>
          </a:xfrm>
        </p:spPr>
        <p:txBody>
          <a:bodyPr/>
          <a:lstStyle/>
          <a:p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How do we measure how well a parser is working?</a:t>
            </a:r>
          </a:p>
          <a:p>
            <a:pPr lvl="1"/>
            <a:r>
              <a:rPr lang="en-US" altLang="ja-JP" sz="2400" dirty="0">
                <a:latin typeface="Tahoma" charset="0"/>
                <a:cs typeface="ＭＳ Ｐゴシック" charset="0"/>
              </a:rPr>
              <a:t>Assume we have a training/</a:t>
            </a:r>
            <a:r>
              <a:rPr lang="en-US" altLang="ja-JP" sz="2400" dirty="0" err="1">
                <a:latin typeface="Tahoma" charset="0"/>
                <a:cs typeface="ＭＳ Ｐゴシック" charset="0"/>
              </a:rPr>
              <a:t>dev</a:t>
            </a:r>
            <a:r>
              <a:rPr lang="en-US" altLang="ja-JP" sz="2400" dirty="0">
                <a:latin typeface="Tahoma" charset="0"/>
                <a:cs typeface="ＭＳ Ｐゴシック" charset="0"/>
              </a:rPr>
              <a:t> set from a </a:t>
            </a:r>
            <a:r>
              <a:rPr lang="en-US" altLang="ja-JP" sz="2400" dirty="0" err="1">
                <a:latin typeface="Tahoma" charset="0"/>
                <a:cs typeface="ＭＳ Ｐゴシック" charset="0"/>
              </a:rPr>
              <a:t>treebank</a:t>
            </a:r>
            <a:r>
              <a:rPr lang="en-US" altLang="ja-JP" sz="2400" dirty="0">
                <a:latin typeface="Tahoma" charset="0"/>
                <a:cs typeface="ＭＳ Ｐゴシック" charset="0"/>
              </a:rPr>
              <a:t> so we have “reference” answers for some set of trees.</a:t>
            </a:r>
          </a:p>
          <a:p>
            <a:r>
              <a:rPr lang="en-US" altLang="ja-JP" sz="2800" dirty="0">
                <a:latin typeface="Tahoma" charset="0"/>
                <a:cs typeface="ＭＳ Ｐゴシック" charset="0"/>
              </a:rPr>
              <a:t>We could look for simple accuracy across a test set of sentences</a:t>
            </a:r>
          </a:p>
          <a:p>
            <a:pPr lvl="1"/>
            <a:r>
              <a:rPr lang="en-US" altLang="ja-JP" sz="2400" dirty="0">
                <a:latin typeface="Tahoma" charset="0"/>
                <a:cs typeface="ＭＳ Ｐゴシック" charset="0"/>
              </a:rPr>
              <a:t>How many sentences received the exactly correct parse?</a:t>
            </a:r>
          </a:p>
        </p:txBody>
      </p:sp>
    </p:spTree>
    <p:extLst>
      <p:ext uri="{BB962C8B-B14F-4D97-AF65-F5344CB8AC3E}">
        <p14:creationId xmlns:p14="http://schemas.microsoft.com/office/powerpoint/2010/main" val="1225224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That’s too depressing</a:t>
            </a:r>
          </a:p>
          <a:p>
            <a:r>
              <a:rPr lang="en-US" sz="2800" dirty="0"/>
              <a:t>And not informative enough --- we might be making useful changes to the system and not see any improvement given this metric</a:t>
            </a:r>
          </a:p>
          <a:p>
            <a:pPr lvl="1"/>
            <a:r>
              <a:rPr lang="en-US" sz="2400" dirty="0"/>
              <a:t>The trees are getting better, but they’re still not right and hence the metric isn’t changing</a:t>
            </a:r>
          </a:p>
          <a:p>
            <a:r>
              <a:rPr lang="en-US" sz="2800" dirty="0"/>
              <a:t>A better metric analyzes the contents of both the reference tree and the hypothesis tree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7EE4B2-0029-9240-9772-27C9CD69E4F8}" type="datetime1">
              <a:rPr lang="en-US" smtClean="0"/>
              <a:pPr>
                <a:defRPr/>
              </a:pPr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02DB48-532A-7942-AA60-A118B17163E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58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9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8446" y="1123950"/>
            <a:ext cx="4405554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</p:pic>
      <p:sp>
        <p:nvSpPr>
          <p:cNvPr id="7168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4DFCC58-4DAC-3D4C-8D39-76FF6A609E1B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7168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7168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F935609-18C6-D740-9D29-A28CE4882241}" type="slidenum">
              <a:rPr lang="en-US" sz="1400">
                <a:solidFill>
                  <a:srgbClr val="590A0E"/>
                </a:solidFill>
              </a:rPr>
              <a:pPr/>
              <a:t>4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716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Problem: Shared Sub-Problems</a:t>
            </a:r>
          </a:p>
        </p:txBody>
      </p:sp>
      <p:sp>
        <p:nvSpPr>
          <p:cNvPr id="716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00100"/>
            <a:ext cx="4419600" cy="97155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Consider</a:t>
            </a:r>
          </a:p>
          <a:p>
            <a:pPr lvl="1"/>
            <a:r>
              <a:rPr lang="en-US" i="1" dirty="0">
                <a:solidFill>
                  <a:schemeClr val="tx2"/>
                </a:solidFill>
                <a:latin typeface="Tahoma" charset="0"/>
              </a:rPr>
              <a:t>A flight from Indianapolis to Houston on TWA</a:t>
            </a:r>
          </a:p>
        </p:txBody>
      </p:sp>
    </p:spTree>
    <p:extLst>
      <p:ext uri="{BB962C8B-B14F-4D97-AF65-F5344CB8AC3E}">
        <p14:creationId xmlns:p14="http://schemas.microsoft.com/office/powerpoint/2010/main" val="773255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68B4FE4-3E48-0C4A-AD98-863ED753335A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294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6B3E46-C657-7C4C-B903-811F641A13BC}" type="slidenum">
              <a:rPr lang="en-US" sz="1400">
                <a:solidFill>
                  <a:srgbClr val="590A0E"/>
                </a:solidFill>
              </a:rPr>
              <a:pPr/>
              <a:t>40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Example</a:t>
            </a:r>
          </a:p>
        </p:txBody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Consider...</a:t>
            </a:r>
          </a:p>
          <a:p>
            <a:pPr lvl="1"/>
            <a:r>
              <a:rPr lang="en-US" i="1" dirty="0">
                <a:latin typeface="Tahoma" charset="0"/>
              </a:rPr>
              <a:t>Book the dinner flight</a:t>
            </a:r>
          </a:p>
        </p:txBody>
      </p:sp>
      <p:pic>
        <p:nvPicPr>
          <p:cNvPr id="1934340" name="Picture 4" descr="bookdinner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1" y="2228850"/>
            <a:ext cx="2798763" cy="2414588"/>
          </a:xfrm>
          <a:prstGeom prst="rect">
            <a:avLst/>
          </a:prstGeom>
          <a:noFill/>
          <a:effectLst>
            <a:outerShdw blurRad="63500" dist="38099" dir="2700000" algn="ctr" rotWithShape="0">
              <a:schemeClr val="tx2">
                <a:alpha val="74998"/>
              </a:schemeClr>
            </a:outerShdw>
          </a:effectLst>
        </p:spPr>
      </p:pic>
      <p:pic>
        <p:nvPicPr>
          <p:cNvPr id="1934341" name="Picture 5" descr="bookdinner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2228851"/>
            <a:ext cx="3657600" cy="2459831"/>
          </a:xfrm>
          <a:prstGeom prst="rect">
            <a:avLst/>
          </a:prstGeom>
          <a:noFill/>
          <a:effectLst>
            <a:outerShdw blurRad="63500" dist="38058" dir="899993" algn="ctr" rotWithShape="0">
              <a:schemeClr val="tx2">
                <a:alpha val="74998"/>
              </a:scheme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905001" y="1885950"/>
            <a:ext cx="1416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Parser output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9801" y="1885950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answer</a:t>
            </a:r>
          </a:p>
        </p:txBody>
      </p:sp>
    </p:spTree>
    <p:extLst>
      <p:ext uri="{BB962C8B-B14F-4D97-AF65-F5344CB8AC3E}">
        <p14:creationId xmlns:p14="http://schemas.microsoft.com/office/powerpoint/2010/main" val="49683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7062B1D-3DA4-4441-98D7-AC34859DC397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909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890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38503E-D044-7449-8022-BE2D27D01367}" type="slidenum">
              <a:rPr lang="en-US" sz="1400">
                <a:solidFill>
                  <a:srgbClr val="590A0E"/>
                </a:solidFill>
              </a:rPr>
              <a:pPr/>
              <a:t>41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90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Evaluation</a:t>
            </a:r>
          </a:p>
        </p:txBody>
      </p:sp>
      <p:sp>
        <p:nvSpPr>
          <p:cNvPr id="890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458200" cy="39433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Precision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Tahoma" charset="0"/>
              </a:rPr>
              <a:t>What fraction of the sub-trees in our parse match corresponding sub-trees in the reference answer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Tahoma" charset="0"/>
                <a:ea typeface="ＭＳ Ｐゴシック" charset="0"/>
              </a:rPr>
              <a:t>How much of what we’</a:t>
            </a:r>
            <a:r>
              <a:rPr lang="en-US" altLang="ja-JP" sz="2000" dirty="0">
                <a:latin typeface="Tahoma" charset="0"/>
                <a:ea typeface="ＭＳ Ｐゴシック" charset="0"/>
              </a:rPr>
              <a:t>re producing is right?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Recall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Tahoma" charset="0"/>
              </a:rPr>
              <a:t>What fraction of the sub-trees in the reference answer did we actually get?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latin typeface="Tahoma" charset="0"/>
                <a:ea typeface="ＭＳ Ｐゴシック" charset="0"/>
              </a:rPr>
              <a:t>How much of what we should have gotten did we get?</a:t>
            </a:r>
          </a:p>
        </p:txBody>
      </p:sp>
    </p:spTree>
    <p:extLst>
      <p:ext uri="{BB962C8B-B14F-4D97-AF65-F5344CB8AC3E}">
        <p14:creationId xmlns:p14="http://schemas.microsoft.com/office/powerpoint/2010/main" val="3060669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68B4FE4-3E48-0C4A-AD98-863ED753335A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294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6B3E46-C657-7C4C-B903-811F641A13BC}" type="slidenum">
              <a:rPr lang="en-US" sz="1400">
                <a:solidFill>
                  <a:srgbClr val="590A0E"/>
                </a:solidFill>
              </a:rPr>
              <a:pPr/>
              <a:t>42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Example</a:t>
            </a:r>
          </a:p>
        </p:txBody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85800"/>
            <a:ext cx="8229600" cy="394335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Consider...</a:t>
            </a:r>
          </a:p>
          <a:p>
            <a:pPr lvl="1"/>
            <a:r>
              <a:rPr lang="en-US" i="1" dirty="0">
                <a:latin typeface="Tahoma" charset="0"/>
              </a:rPr>
              <a:t>Book the dinner flight</a:t>
            </a:r>
          </a:p>
        </p:txBody>
      </p:sp>
      <p:pic>
        <p:nvPicPr>
          <p:cNvPr id="1934340" name="Picture 4" descr="bookdinner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1" y="2228850"/>
            <a:ext cx="2798763" cy="2414588"/>
          </a:xfrm>
          <a:prstGeom prst="rect">
            <a:avLst/>
          </a:prstGeom>
          <a:noFill/>
          <a:effectLst>
            <a:outerShdw blurRad="63500" dist="38099" dir="2700000" algn="ctr" rotWithShape="0">
              <a:schemeClr val="tx2">
                <a:alpha val="74998"/>
              </a:schemeClr>
            </a:outerShdw>
          </a:effectLst>
        </p:spPr>
      </p:pic>
      <p:pic>
        <p:nvPicPr>
          <p:cNvPr id="1934341" name="Picture 5" descr="bookdinner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2228851"/>
            <a:ext cx="3657600" cy="2459831"/>
          </a:xfrm>
          <a:prstGeom prst="rect">
            <a:avLst/>
          </a:prstGeom>
          <a:noFill/>
          <a:effectLst>
            <a:outerShdw blurRad="63500" dist="38058" dir="899993" algn="ctr" rotWithShape="0">
              <a:schemeClr val="tx2">
                <a:alpha val="74998"/>
              </a:scheme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905001" y="1885950"/>
            <a:ext cx="1416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Parser output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9801" y="1885950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answer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91200" y="1047750"/>
            <a:ext cx="2438400" cy="707886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Precision: 6/10</a:t>
            </a:r>
          </a:p>
          <a:p>
            <a:r>
              <a:rPr lang="en-US" sz="2000" dirty="0"/>
              <a:t>Recall: 6/9</a:t>
            </a:r>
          </a:p>
        </p:txBody>
      </p:sp>
    </p:spTree>
    <p:extLst>
      <p:ext uri="{BB962C8B-B14F-4D97-AF65-F5344CB8AC3E}">
        <p14:creationId xmlns:p14="http://schemas.microsoft.com/office/powerpoint/2010/main" val="62599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4B7D6C8-6830-CA42-AA3F-1D06FE3416B8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9523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952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EE6AC2E-2040-1C4F-9703-966CD2AAB1DD}" type="slidenum">
              <a:rPr lang="en-US" sz="1400">
                <a:solidFill>
                  <a:srgbClr val="590A0E"/>
                </a:solidFill>
              </a:rPr>
              <a:pPr/>
              <a:t>43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952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Common Sources of Errors</a:t>
            </a:r>
          </a:p>
        </p:txBody>
      </p:sp>
      <p:sp>
        <p:nvSpPr>
          <p:cNvPr id="952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Attachment ambiguities</a:t>
            </a:r>
          </a:p>
          <a:p>
            <a:pPr lvl="1"/>
            <a:r>
              <a:rPr lang="en-US">
                <a:latin typeface="Tahoma" charset="0"/>
              </a:rPr>
              <a:t>PP attachment</a:t>
            </a:r>
          </a:p>
          <a:p>
            <a:pPr lvl="1"/>
            <a:r>
              <a:rPr lang="en-US">
                <a:latin typeface="Tahoma" charset="0"/>
              </a:rPr>
              <a:t>Coordination problems</a:t>
            </a:r>
          </a:p>
        </p:txBody>
      </p:sp>
    </p:spTree>
    <p:extLst>
      <p:ext uri="{BB962C8B-B14F-4D97-AF65-F5344CB8AC3E}">
        <p14:creationId xmlns:p14="http://schemas.microsoft.com/office/powerpoint/2010/main" val="1743045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300D48A-105B-7245-8BB8-3EF0E7637059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9625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962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686370D-70E3-FC47-A769-2A7B0F466C69}" type="slidenum">
              <a:rPr lang="en-US" sz="1400">
                <a:solidFill>
                  <a:srgbClr val="590A0E"/>
                </a:solidFill>
              </a:rPr>
              <a:pPr/>
              <a:t>44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962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PP Attachment</a:t>
            </a:r>
          </a:p>
        </p:txBody>
      </p:sp>
      <p:pic>
        <p:nvPicPr>
          <p:cNvPr id="2018308" name="Picture 4" descr="dumped-tree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85851"/>
            <a:ext cx="4648200" cy="2870597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2018309" name="Picture 5" descr="dumped-tree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028700"/>
            <a:ext cx="4203700" cy="2911079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7075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C845547-9E36-1346-8FDB-2ABF348520D9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9728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972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6139213-D68D-EF41-BA54-E4AA4FBAAC26}" type="slidenum">
              <a:rPr lang="en-US" sz="1400">
                <a:solidFill>
                  <a:srgbClr val="590A0E"/>
                </a:solidFill>
              </a:rPr>
              <a:pPr/>
              <a:t>45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972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PP Attachment</a:t>
            </a:r>
          </a:p>
        </p:txBody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229600" cy="4572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Another view.</a:t>
            </a:r>
          </a:p>
        </p:txBody>
      </p:sp>
      <p:pic>
        <p:nvPicPr>
          <p:cNvPr id="2019332" name="Picture 4" descr="dumped-tree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657351"/>
            <a:ext cx="7670800" cy="2669381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092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D74BDA3-595B-9041-B201-C391F1E2936D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9830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983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C7FA7A9-1765-C34C-8AC4-18AC7CC55DF0}" type="slidenum">
              <a:rPr lang="en-US" sz="1400">
                <a:solidFill>
                  <a:srgbClr val="590A0E"/>
                </a:solidFill>
              </a:rPr>
              <a:pPr/>
              <a:t>46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983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Coordination</a:t>
            </a:r>
          </a:p>
        </p:txBody>
      </p:sp>
      <p:pic>
        <p:nvPicPr>
          <p:cNvPr id="2020356" name="Picture 4" descr="coordin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057401"/>
            <a:ext cx="8839200" cy="2575322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98310" name="Text Box 5"/>
          <p:cNvSpPr txBox="1">
            <a:spLocks noChangeArrowheads="1"/>
          </p:cNvSpPr>
          <p:nvPr/>
        </p:nvSpPr>
        <p:spPr bwMode="auto">
          <a:xfrm>
            <a:off x="457200" y="742950"/>
            <a:ext cx="853439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>
                <a:solidFill>
                  <a:srgbClr val="A50021"/>
                </a:solidFill>
              </a:rPr>
              <a:t>Most grammars have a rule of the form </a:t>
            </a:r>
          </a:p>
          <a:p>
            <a:pPr eaLnBrk="1" hangingPunct="1"/>
            <a:r>
              <a:rPr lang="en-US" sz="2800" dirty="0">
                <a:solidFill>
                  <a:srgbClr val="A50021"/>
                </a:solidFill>
              </a:rPr>
              <a:t>X -&gt; X and X. This leads to massive ambiguity problems.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4793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EADBFEA-C2E2-6B46-B902-192400E1DB00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10035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1003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70F4406-4715-A147-BD45-E71FF4D88E42}" type="slidenum">
              <a:rPr lang="en-US" sz="1400">
                <a:solidFill>
                  <a:srgbClr val="590A0E"/>
                </a:solidFill>
              </a:rPr>
              <a:pPr/>
              <a:t>47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1003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Improved Models</a:t>
            </a:r>
          </a:p>
        </p:txBody>
      </p:sp>
      <p:sp>
        <p:nvSpPr>
          <p:cNvPr id="1003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00150"/>
            <a:ext cx="8839200" cy="3314700"/>
          </a:xfrm>
        </p:spPr>
        <p:txBody>
          <a:bodyPr/>
          <a:lstStyle/>
          <a:p>
            <a:pPr marL="609600" indent="-609600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We’ll look at two approaches to overcoming these shortcomings</a:t>
            </a:r>
          </a:p>
          <a:p>
            <a:pPr marL="990600" lvl="1" indent="-533400">
              <a:buFont typeface="Arial" charset="0"/>
              <a:buAutoNum type="arabicPeriod"/>
            </a:pPr>
            <a:r>
              <a:rPr lang="en-US" dirty="0">
                <a:latin typeface="Tahoma" charset="0"/>
              </a:rPr>
              <a:t>Rewriting the grammar to better capture the dependencies among rules </a:t>
            </a:r>
          </a:p>
          <a:p>
            <a:pPr marL="990600" lvl="1" indent="-533400">
              <a:buFont typeface="Arial" charset="0"/>
              <a:buAutoNum type="arabicPeriod"/>
            </a:pPr>
            <a:r>
              <a:rPr lang="en-US" dirty="0">
                <a:latin typeface="Tahoma" charset="0"/>
              </a:rPr>
              <a:t>Integrate lexical dependencies into the model</a:t>
            </a:r>
          </a:p>
          <a:p>
            <a:pPr marL="1314450" lvl="2" indent="-457200">
              <a:buFont typeface="Arial" charset="0"/>
              <a:buAutoNum type="arabicPeriod"/>
            </a:pPr>
            <a:r>
              <a:rPr lang="en-US" dirty="0">
                <a:latin typeface="Tahoma" charset="0"/>
                <a:ea typeface="ＭＳ Ｐゴシック" charset="0"/>
              </a:rPr>
              <a:t>And come up with the independence assumptions needed to make it work.</a:t>
            </a:r>
          </a:p>
          <a:p>
            <a:pPr marL="990600" lvl="1" indent="-533400">
              <a:buFont typeface="Arial" charset="0"/>
              <a:buNone/>
            </a:pPr>
            <a:endParaRPr lang="en-US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186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18DF64B-9DED-C543-95C1-6782195AE60B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806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880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FAA3A0-35BA-4B47-9D35-BF7D9394EA45}" type="slidenum">
              <a:rPr lang="en-US" sz="1400">
                <a:solidFill>
                  <a:srgbClr val="590A0E"/>
                </a:solidFill>
              </a:rPr>
              <a:pPr/>
              <a:t>5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806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772400" cy="857250"/>
          </a:xfrm>
        </p:spPr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CKY Parsing</a:t>
            </a:r>
          </a:p>
        </p:txBody>
      </p:sp>
      <p:sp>
        <p:nvSpPr>
          <p:cNvPr id="880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28700"/>
            <a:ext cx="8763000" cy="32575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First we’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ll limit our grammar to epsilon-free, binary rules (more on this later)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Consider the rule </a:t>
            </a:r>
            <a:r>
              <a:rPr lang="en-US" sz="2800" i="1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A  </a:t>
            </a:r>
            <a:r>
              <a:rPr lang="en-US" b="1" i="1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</a:t>
            </a:r>
            <a:r>
              <a:rPr lang="en-US" sz="2800" i="1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r>
              <a:rPr lang="en-US" sz="2800" i="1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BC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Tahoma" charset="0"/>
              </a:rPr>
              <a:t>If there is an A somewhere in the input governed by this rule then there must be a constituent </a:t>
            </a:r>
            <a:r>
              <a:rPr lang="en-US" sz="2400" dirty="0">
                <a:solidFill>
                  <a:srgbClr val="008000"/>
                </a:solidFill>
                <a:latin typeface="Tahoma" charset="0"/>
              </a:rPr>
              <a:t>B </a:t>
            </a:r>
            <a:r>
              <a:rPr lang="en-US" sz="2400" dirty="0">
                <a:latin typeface="Tahoma" charset="0"/>
              </a:rPr>
              <a:t>followed by a </a:t>
            </a:r>
            <a:r>
              <a:rPr lang="en-US" sz="2400" dirty="0">
                <a:solidFill>
                  <a:srgbClr val="008000"/>
                </a:solidFill>
                <a:latin typeface="Tahoma" charset="0"/>
              </a:rPr>
              <a:t>C</a:t>
            </a:r>
            <a:r>
              <a:rPr lang="en-US" sz="2400" dirty="0">
                <a:latin typeface="Tahoma" charset="0"/>
              </a:rPr>
              <a:t> in the input.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Tahoma" charset="0"/>
              </a:rPr>
              <a:t>If the </a:t>
            </a:r>
            <a:r>
              <a:rPr lang="en-US" sz="2400" dirty="0">
                <a:solidFill>
                  <a:srgbClr val="008000"/>
                </a:solidFill>
                <a:latin typeface="Tahoma" charset="0"/>
              </a:rPr>
              <a:t>A</a:t>
            </a:r>
            <a:r>
              <a:rPr lang="en-US" sz="2400" dirty="0">
                <a:latin typeface="Tahoma" charset="0"/>
              </a:rPr>
              <a:t> spans from </a:t>
            </a:r>
            <a:r>
              <a:rPr lang="en-US" sz="2400" dirty="0" err="1">
                <a:solidFill>
                  <a:srgbClr val="A50021"/>
                </a:solidFill>
                <a:latin typeface="Tahoma" charset="0"/>
              </a:rPr>
              <a:t>i</a:t>
            </a:r>
            <a:r>
              <a:rPr lang="en-US" sz="2400" dirty="0">
                <a:solidFill>
                  <a:srgbClr val="A50021"/>
                </a:solidFill>
                <a:latin typeface="Tahoma" charset="0"/>
              </a:rPr>
              <a:t> to j</a:t>
            </a:r>
            <a:r>
              <a:rPr lang="en-US" sz="2400" dirty="0">
                <a:latin typeface="Tahoma" charset="0"/>
              </a:rPr>
              <a:t> in the input then there must be some </a:t>
            </a:r>
            <a:r>
              <a:rPr lang="en-US" sz="2400" dirty="0">
                <a:solidFill>
                  <a:srgbClr val="A50021"/>
                </a:solidFill>
                <a:latin typeface="Tahoma" charset="0"/>
              </a:rPr>
              <a:t>k </a:t>
            </a:r>
            <a:r>
              <a:rPr lang="en-US" sz="2400" dirty="0" err="1">
                <a:solidFill>
                  <a:srgbClr val="A50021"/>
                </a:solidFill>
                <a:latin typeface="Tahoma" charset="0"/>
              </a:rPr>
              <a:t>st.</a:t>
            </a:r>
            <a:r>
              <a:rPr lang="en-US" sz="2400" dirty="0">
                <a:solidFill>
                  <a:srgbClr val="A50021"/>
                </a:solidFill>
                <a:latin typeface="Tahoma" charset="0"/>
              </a:rPr>
              <a:t> </a:t>
            </a:r>
            <a:r>
              <a:rPr lang="en-US" sz="2400" dirty="0" err="1">
                <a:solidFill>
                  <a:srgbClr val="A50021"/>
                </a:solidFill>
                <a:latin typeface="Tahoma" charset="0"/>
              </a:rPr>
              <a:t>i</a:t>
            </a:r>
            <a:r>
              <a:rPr lang="en-US" sz="2400" dirty="0">
                <a:solidFill>
                  <a:srgbClr val="A50021"/>
                </a:solidFill>
                <a:latin typeface="Tahoma" charset="0"/>
              </a:rPr>
              <a:t>&lt;k&lt;j</a:t>
            </a:r>
          </a:p>
          <a:p>
            <a:pPr lvl="2">
              <a:lnSpc>
                <a:spcPct val="90000"/>
              </a:lnSpc>
            </a:pPr>
            <a:r>
              <a:rPr lang="en-US" sz="2000" i="1" dirty="0">
                <a:latin typeface="Tahoma" charset="0"/>
                <a:ea typeface="ＭＳ Ｐゴシック" charset="0"/>
              </a:rPr>
              <a:t>In other words, the </a:t>
            </a:r>
            <a:r>
              <a:rPr lang="en-US" sz="2000" i="1" dirty="0">
                <a:solidFill>
                  <a:srgbClr val="008000"/>
                </a:solidFill>
                <a:latin typeface="Tahoma" charset="0"/>
                <a:ea typeface="ＭＳ Ｐゴシック" charset="0"/>
              </a:rPr>
              <a:t>B</a:t>
            </a:r>
            <a:r>
              <a:rPr lang="en-US" sz="2000" i="1" dirty="0">
                <a:latin typeface="Tahoma" charset="0"/>
                <a:ea typeface="ＭＳ Ｐゴシック" charset="0"/>
              </a:rPr>
              <a:t> splits from the </a:t>
            </a:r>
            <a:r>
              <a:rPr lang="en-US" sz="2000" i="1" dirty="0">
                <a:solidFill>
                  <a:srgbClr val="008000"/>
                </a:solidFill>
                <a:latin typeface="Tahoma" charset="0"/>
                <a:ea typeface="ＭＳ Ｐゴシック" charset="0"/>
              </a:rPr>
              <a:t>C</a:t>
            </a:r>
            <a:r>
              <a:rPr lang="en-US" sz="2000" i="1" dirty="0">
                <a:latin typeface="Tahoma" charset="0"/>
                <a:ea typeface="ＭＳ Ｐゴシック" charset="0"/>
              </a:rPr>
              <a:t> someplace after the </a:t>
            </a:r>
            <a:r>
              <a:rPr lang="en-US" sz="2000" i="1" dirty="0" err="1">
                <a:solidFill>
                  <a:schemeClr val="accent1"/>
                </a:solidFill>
                <a:latin typeface="Tahoma" charset="0"/>
                <a:ea typeface="ＭＳ Ｐゴシック" charset="0"/>
              </a:rPr>
              <a:t>i</a:t>
            </a:r>
            <a:r>
              <a:rPr lang="en-US" sz="2000" i="1" dirty="0">
                <a:latin typeface="Tahoma" charset="0"/>
                <a:ea typeface="ＭＳ Ｐゴシック" charset="0"/>
              </a:rPr>
              <a:t> and before the </a:t>
            </a:r>
            <a:r>
              <a:rPr lang="en-US" sz="2000" i="1" dirty="0">
                <a:solidFill>
                  <a:schemeClr val="accent1"/>
                </a:solidFill>
                <a:latin typeface="Tahoma" charset="0"/>
                <a:ea typeface="ＭＳ Ｐゴシック" charset="0"/>
              </a:rPr>
              <a:t>j. Call that place k.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97BC19-3F1F-1847-BE9B-B8277DB792C6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9011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901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A7EB089-41A7-E34B-A380-CC7A5E0EA441}" type="slidenum">
              <a:rPr lang="en-US" sz="1400">
                <a:solidFill>
                  <a:srgbClr val="590A0E"/>
                </a:solidFill>
              </a:rPr>
              <a:pPr/>
              <a:t>6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901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CKY</a:t>
            </a:r>
          </a:p>
        </p:txBody>
      </p:sp>
      <p:sp>
        <p:nvSpPr>
          <p:cNvPr id="901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534400" cy="3943350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So, let’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s build </a:t>
            </a:r>
            <a:r>
              <a:rPr lang="en-US" altLang="ja-JP" i="1" dirty="0">
                <a:solidFill>
                  <a:srgbClr val="450274"/>
                </a:solidFill>
                <a:latin typeface="Tahoma" charset="0"/>
                <a:ea typeface="ＭＳ Ｐゴシック" charset="0"/>
                <a:cs typeface="ＭＳ Ｐゴシック" charset="0"/>
              </a:rPr>
              <a:t>a table 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so that an </a:t>
            </a:r>
            <a:r>
              <a:rPr lang="en-US" altLang="ja-JP" i="1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A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 spanning from </a:t>
            </a:r>
            <a:r>
              <a:rPr lang="en-US" altLang="ja-JP" i="1" dirty="0" err="1">
                <a:latin typeface="Tahoma" charset="0"/>
                <a:ea typeface="ＭＳ Ｐゴシック" charset="0"/>
                <a:cs typeface="ＭＳ Ｐゴシック" charset="0"/>
              </a:rPr>
              <a:t>i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 to </a:t>
            </a:r>
            <a:r>
              <a:rPr lang="en-US" altLang="ja-JP" i="1" dirty="0">
                <a:latin typeface="Tahoma" charset="0"/>
                <a:ea typeface="ＭＳ Ｐゴシック" charset="0"/>
                <a:cs typeface="ＭＳ Ｐゴシック" charset="0"/>
              </a:rPr>
              <a:t>j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 in the input is represented in cell </a:t>
            </a:r>
            <a:r>
              <a:rPr lang="en-US" altLang="ja-JP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[</a:t>
            </a:r>
            <a:r>
              <a:rPr lang="en-US" altLang="ja-JP" dirty="0" err="1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i,j</a:t>
            </a:r>
            <a:r>
              <a:rPr lang="en-US" altLang="ja-JP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]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 in the table.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Tahoma" charset="0"/>
              </a:rPr>
              <a:t>So a non-terminal spanning an entire input sequence will sit in cell </a:t>
            </a:r>
            <a:r>
              <a:rPr lang="en-US" dirty="0">
                <a:solidFill>
                  <a:srgbClr val="A50021"/>
                </a:solidFill>
                <a:latin typeface="Tahoma" charset="0"/>
              </a:rPr>
              <a:t>[0, n]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olidFill>
                  <a:srgbClr val="A50021"/>
                </a:solidFill>
                <a:latin typeface="Tahoma" charset="0"/>
                <a:ea typeface="ＭＳ Ｐゴシック" charset="0"/>
              </a:rPr>
              <a:t>Hopefully it will be an </a:t>
            </a:r>
            <a:r>
              <a:rPr lang="en-US" i="1" dirty="0">
                <a:solidFill>
                  <a:srgbClr val="A50021"/>
                </a:solidFill>
                <a:latin typeface="Tahoma" charset="0"/>
                <a:ea typeface="ＭＳ Ｐゴシック" charset="0"/>
              </a:rPr>
              <a:t>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Tahoma" charset="0"/>
                <a:ea typeface="ＭＳ Ｐゴシック" charset="0"/>
              </a:rPr>
              <a:t>And the entries in [0,1], [1,2], etc. correspond to the words</a:t>
            </a:r>
            <a:r>
              <a:rPr lang="en-US" dirty="0">
                <a:latin typeface="Tahoma" charset="0"/>
              </a:rPr>
              <a:t> in the input.</a:t>
            </a:r>
            <a:endParaRPr lang="en-US" dirty="0">
              <a:latin typeface="Tahoma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62150"/>
            <a:ext cx="8229600" cy="2895600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/>
              <a:t>Book the flight through Houston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EF14B0A-4B4F-F34F-B1F0-3A994D8DC1ED}" type="datetime1">
              <a:rPr lang="en-US" smtClean="0"/>
              <a:pPr>
                <a:defRPr/>
              </a:pPr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EDE619-1BAD-2849-9905-522014D9AD5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97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123950"/>
            <a:ext cx="8229600" cy="3657600"/>
          </a:xfrm>
        </p:spPr>
        <p:txBody>
          <a:bodyPr/>
          <a:lstStyle/>
          <a:p>
            <a:pPr marL="0" indent="0" algn="ctr">
              <a:buNone/>
            </a:pPr>
            <a:r>
              <a:rPr lang="en-US" i="1" baseline="-25000" dirty="0"/>
              <a:t>0 </a:t>
            </a:r>
            <a:r>
              <a:rPr lang="en-US" i="1" dirty="0"/>
              <a:t>Book </a:t>
            </a:r>
            <a:r>
              <a:rPr lang="en-US" i="1" baseline="-25000" dirty="0"/>
              <a:t>1</a:t>
            </a:r>
            <a:r>
              <a:rPr lang="en-US" i="1" dirty="0"/>
              <a:t> the </a:t>
            </a:r>
            <a:r>
              <a:rPr lang="en-US" i="1" baseline="-25000" dirty="0"/>
              <a:t>2</a:t>
            </a:r>
            <a:r>
              <a:rPr lang="en-US" i="1" dirty="0"/>
              <a:t> flight </a:t>
            </a:r>
            <a:r>
              <a:rPr lang="en-US" i="1" baseline="-25000" dirty="0"/>
              <a:t>3</a:t>
            </a:r>
            <a:r>
              <a:rPr lang="en-US" i="1" dirty="0"/>
              <a:t> through </a:t>
            </a:r>
            <a:r>
              <a:rPr lang="en-US" i="1" baseline="-25000" dirty="0"/>
              <a:t>4</a:t>
            </a:r>
            <a:r>
              <a:rPr lang="en-US" i="1" dirty="0"/>
              <a:t> Houston </a:t>
            </a:r>
            <a:r>
              <a:rPr lang="en-US" i="1" baseline="-25000" dirty="0"/>
              <a:t>5</a:t>
            </a:r>
          </a:p>
          <a:p>
            <a:pPr marL="0" indent="0" algn="ctr">
              <a:buNone/>
            </a:pPr>
            <a:endParaRPr lang="en-US" i="1" baseline="-25000" dirty="0"/>
          </a:p>
          <a:p>
            <a:pPr marL="0" indent="0">
              <a:buNone/>
            </a:pPr>
            <a:r>
              <a:rPr lang="en-US" dirty="0"/>
              <a:t>For example</a:t>
            </a:r>
          </a:p>
          <a:p>
            <a:pPr lvl="1"/>
            <a:r>
              <a:rPr lang="en-US" dirty="0"/>
              <a:t>Cell[2,5]  “flight through Houston”</a:t>
            </a:r>
          </a:p>
          <a:p>
            <a:pPr lvl="1"/>
            <a:r>
              <a:rPr lang="en-US" dirty="0"/>
              <a:t>Cell [1,2]  “the”</a:t>
            </a:r>
          </a:p>
          <a:p>
            <a:pPr lvl="1"/>
            <a:r>
              <a:rPr lang="en-US" dirty="0"/>
              <a:t>Cell [2,4]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EF14B0A-4B4F-F34F-B1F0-3A994D8DC1ED}" type="datetime1">
              <a:rPr lang="en-US" smtClean="0"/>
              <a:pPr>
                <a:defRPr/>
              </a:pPr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EDE619-1BAD-2849-9905-522014D9AD5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68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BE8CE4E-CFAB-D24C-B8AF-B649790067D2}" type="datetime1">
              <a:rPr lang="en-US" sz="1400">
                <a:solidFill>
                  <a:srgbClr val="590A0E"/>
                </a:solidFill>
              </a:rPr>
              <a:pPr/>
              <a:t>10/23/18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9216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921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E12A7C1-E181-C144-9B02-C8FEECF3C78E}" type="slidenum">
              <a:rPr lang="en-US" sz="1400">
                <a:solidFill>
                  <a:srgbClr val="590A0E"/>
                </a:solidFill>
              </a:rPr>
              <a:pPr/>
              <a:t>9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921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CKY</a:t>
            </a:r>
          </a:p>
        </p:txBody>
      </p:sp>
      <p:sp>
        <p:nvSpPr>
          <p:cNvPr id="921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We know that the parts of a non-terminal </a:t>
            </a:r>
            <a:r>
              <a:rPr lang="en-US" sz="24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in [</a:t>
            </a:r>
            <a:r>
              <a:rPr lang="en-US" sz="2400" dirty="0" err="1">
                <a:latin typeface="Tahoma" charset="0"/>
                <a:ea typeface="ＭＳ Ｐゴシック" charset="0"/>
                <a:cs typeface="ＭＳ Ｐゴシック" charset="0"/>
              </a:rPr>
              <a:t>i,j</a:t>
            </a: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] must go from </a:t>
            </a:r>
            <a:r>
              <a:rPr lang="en-US" sz="2400" dirty="0" err="1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24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 to k</a:t>
            </a: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 and from </a:t>
            </a:r>
            <a:r>
              <a:rPr lang="en-US" sz="24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k to j</a:t>
            </a:r>
            <a:r>
              <a:rPr lang="en-US" sz="2400" dirty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, for some </a:t>
            </a:r>
            <a:r>
              <a:rPr lang="en-US" sz="2400" dirty="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rPr>
              <a:t>k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Meaning that for a rule like </a:t>
            </a:r>
            <a:r>
              <a:rPr lang="en-US" sz="24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800" b="1" i="1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</a:t>
            </a:r>
            <a:r>
              <a:rPr lang="en-US" sz="2400" i="1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B C</a:t>
            </a: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 we need a </a:t>
            </a:r>
            <a:r>
              <a:rPr lang="en-US" sz="24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B</a:t>
            </a: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 in </a:t>
            </a:r>
            <a:r>
              <a:rPr lang="en-US" sz="24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[</a:t>
            </a:r>
            <a:r>
              <a:rPr lang="en-US" sz="2400" dirty="0" err="1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i,k</a:t>
            </a:r>
            <a:r>
              <a:rPr lang="en-US" sz="24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]</a:t>
            </a: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 and a </a:t>
            </a:r>
            <a:r>
              <a:rPr lang="en-US" sz="24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 in </a:t>
            </a:r>
            <a:r>
              <a:rPr lang="en-US" sz="24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[</a:t>
            </a:r>
            <a:r>
              <a:rPr lang="en-US" sz="2400" dirty="0" err="1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k,j</a:t>
            </a:r>
            <a:r>
              <a:rPr lang="en-US" sz="24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].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In other words, for cell[</a:t>
            </a:r>
            <a:r>
              <a:rPr lang="en-US" sz="2400" dirty="0" err="1">
                <a:latin typeface="Tahoma" charset="0"/>
                <a:ea typeface="ＭＳ Ｐゴシック" charset="0"/>
                <a:cs typeface="ＭＳ Ｐゴシック" charset="0"/>
              </a:rPr>
              <a:t>i,j</a:t>
            </a: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]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Tahoma" charset="0"/>
                <a:cs typeface="ＭＳ Ｐゴシック" charset="0"/>
              </a:rPr>
              <a:t>I</a:t>
            </a: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f </a:t>
            </a:r>
            <a:r>
              <a:rPr lang="en-US" sz="20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400" b="1" i="1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</a:t>
            </a:r>
            <a:r>
              <a:rPr lang="en-US" sz="2000" i="1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B C</a:t>
            </a: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 is a rule in the grammar and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There’s a </a:t>
            </a:r>
            <a:r>
              <a:rPr lang="en-US" sz="20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B</a:t>
            </a: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 in </a:t>
            </a:r>
            <a:r>
              <a:rPr lang="en-US" sz="20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[</a:t>
            </a:r>
            <a:r>
              <a:rPr lang="en-US" sz="2000" dirty="0" err="1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i,k</a:t>
            </a:r>
            <a:r>
              <a:rPr lang="en-US" sz="20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]</a:t>
            </a: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 and a </a:t>
            </a:r>
            <a:r>
              <a:rPr lang="en-US" sz="20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 in </a:t>
            </a:r>
            <a:r>
              <a:rPr lang="en-US" sz="20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[</a:t>
            </a:r>
            <a:r>
              <a:rPr lang="en-US" sz="2000" dirty="0" err="1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k,j</a:t>
            </a:r>
            <a:r>
              <a:rPr lang="en-US" sz="20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]</a:t>
            </a: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 for some k such that </a:t>
            </a:r>
            <a:r>
              <a:rPr lang="en-US" sz="2000" dirty="0" err="1">
                <a:latin typeface="Tahoma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&lt;k&lt;j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Tahoma" charset="0"/>
                <a:cs typeface="ＭＳ Ｐゴシック" charset="0"/>
              </a:rPr>
              <a:t>Then we’re allowed to put an A in cell[</a:t>
            </a:r>
            <a:r>
              <a:rPr lang="en-US" sz="2000" dirty="0" err="1">
                <a:latin typeface="Tahoma" charset="0"/>
                <a:cs typeface="ＭＳ Ｐゴシック" charset="0"/>
              </a:rPr>
              <a:t>i,j</a:t>
            </a:r>
            <a:r>
              <a:rPr lang="en-US" sz="2000" dirty="0">
                <a:latin typeface="Tahoma" charset="0"/>
                <a:cs typeface="ＭＳ Ｐゴシック" charset="0"/>
              </a:rPr>
              <a:t>]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P">
  <a:themeElements>
    <a:clrScheme name="">
      <a:dk1>
        <a:srgbClr val="000000"/>
      </a:dk1>
      <a:lt1>
        <a:srgbClr val="FFFFFF"/>
      </a:lt1>
      <a:dk2>
        <a:srgbClr val="590A0E"/>
      </a:dk2>
      <a:lt2>
        <a:srgbClr val="9FA795"/>
      </a:lt2>
      <a:accent1>
        <a:srgbClr val="981535"/>
      </a:accent1>
      <a:accent2>
        <a:srgbClr val="5C029B"/>
      </a:accent2>
      <a:accent3>
        <a:srgbClr val="FFFFFF"/>
      </a:accent3>
      <a:accent4>
        <a:srgbClr val="000000"/>
      </a:accent4>
      <a:accent5>
        <a:srgbClr val="CAAAAE"/>
      </a:accent5>
      <a:accent6>
        <a:srgbClr val="53028C"/>
      </a:accent6>
      <a:hlink>
        <a:srgbClr val="514ECD"/>
      </a:hlink>
      <a:folHlink>
        <a:srgbClr val="C0C000"/>
      </a:folHlink>
    </a:clrScheme>
    <a:fontScheme name="SLP">
      <a:majorFont>
        <a:latin typeface="Verdana"/>
        <a:ea typeface="ＭＳ Ｐゴシック"/>
        <a:cs typeface="ＭＳ Ｐゴシック"/>
      </a:majorFont>
      <a:minorFont>
        <a:latin typeface="Tahom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LP 1">
        <a:dk1>
          <a:srgbClr val="000000"/>
        </a:dk1>
        <a:lt1>
          <a:srgbClr val="B3D1F0"/>
        </a:lt1>
        <a:dk2>
          <a:srgbClr val="1822CD"/>
        </a:dk2>
        <a:lt2>
          <a:srgbClr val="000000"/>
        </a:lt2>
        <a:accent1>
          <a:srgbClr val="3568C7"/>
        </a:accent1>
        <a:accent2>
          <a:srgbClr val="F06157"/>
        </a:accent2>
        <a:accent3>
          <a:srgbClr val="D6E5F6"/>
        </a:accent3>
        <a:accent4>
          <a:srgbClr val="000000"/>
        </a:accent4>
        <a:accent5>
          <a:srgbClr val="AEB9E0"/>
        </a:accent5>
        <a:accent6>
          <a:srgbClr val="D9574E"/>
        </a:accent6>
        <a:hlink>
          <a:srgbClr val="FF9218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2">
        <a:dk1>
          <a:srgbClr val="000000"/>
        </a:dk1>
        <a:lt1>
          <a:srgbClr val="DCD1EB"/>
        </a:lt1>
        <a:dk2>
          <a:srgbClr val="6C18B0"/>
        </a:dk2>
        <a:lt2>
          <a:srgbClr val="000000"/>
        </a:lt2>
        <a:accent1>
          <a:srgbClr val="9968CC"/>
        </a:accent1>
        <a:accent2>
          <a:srgbClr val="FFAF18"/>
        </a:accent2>
        <a:accent3>
          <a:srgbClr val="EBE5F3"/>
        </a:accent3>
        <a:accent4>
          <a:srgbClr val="000000"/>
        </a:accent4>
        <a:accent5>
          <a:srgbClr val="CAB9E2"/>
        </a:accent5>
        <a:accent6>
          <a:srgbClr val="E79E15"/>
        </a:accent6>
        <a:hlink>
          <a:srgbClr val="1822CD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3">
        <a:dk1>
          <a:srgbClr val="000000"/>
        </a:dk1>
        <a:lt1>
          <a:srgbClr val="EECAE1"/>
        </a:lt1>
        <a:dk2>
          <a:srgbClr val="DC54AD"/>
        </a:dk2>
        <a:lt2>
          <a:srgbClr val="000000"/>
        </a:lt2>
        <a:accent1>
          <a:srgbClr val="DC359C"/>
        </a:accent1>
        <a:accent2>
          <a:srgbClr val="FFAF18"/>
        </a:accent2>
        <a:accent3>
          <a:srgbClr val="F5E1EE"/>
        </a:accent3>
        <a:accent4>
          <a:srgbClr val="000000"/>
        </a:accent4>
        <a:accent5>
          <a:srgbClr val="EBAECB"/>
        </a:accent5>
        <a:accent6>
          <a:srgbClr val="E79E15"/>
        </a:accent6>
        <a:hlink>
          <a:srgbClr val="1822CD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4">
        <a:dk1>
          <a:srgbClr val="000000"/>
        </a:dk1>
        <a:lt1>
          <a:srgbClr val="D7E6C5"/>
        </a:lt1>
        <a:dk2>
          <a:srgbClr val="2F8B20"/>
        </a:dk2>
        <a:lt2>
          <a:srgbClr val="000000"/>
        </a:lt2>
        <a:accent1>
          <a:srgbClr val="7ABA05"/>
        </a:accent1>
        <a:accent2>
          <a:srgbClr val="FFAF18"/>
        </a:accent2>
        <a:accent3>
          <a:srgbClr val="E8F0DF"/>
        </a:accent3>
        <a:accent4>
          <a:srgbClr val="000000"/>
        </a:accent4>
        <a:accent5>
          <a:srgbClr val="BED9AA"/>
        </a:accent5>
        <a:accent6>
          <a:srgbClr val="E79E15"/>
        </a:accent6>
        <a:hlink>
          <a:srgbClr val="1822CD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5">
        <a:dk1>
          <a:srgbClr val="000000"/>
        </a:dk1>
        <a:lt1>
          <a:srgbClr val="F8D1A8"/>
        </a:lt1>
        <a:dk2>
          <a:srgbClr val="FF9218"/>
        </a:dk2>
        <a:lt2>
          <a:srgbClr val="000000"/>
        </a:lt2>
        <a:accent1>
          <a:srgbClr val="FFAF18"/>
        </a:accent1>
        <a:accent2>
          <a:srgbClr val="F06157"/>
        </a:accent2>
        <a:accent3>
          <a:srgbClr val="FBE5D1"/>
        </a:accent3>
        <a:accent4>
          <a:srgbClr val="000000"/>
        </a:accent4>
        <a:accent5>
          <a:srgbClr val="FFD4AB"/>
        </a:accent5>
        <a:accent6>
          <a:srgbClr val="D9574E"/>
        </a:accent6>
        <a:hlink>
          <a:srgbClr val="FF9218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6">
        <a:dk1>
          <a:srgbClr val="000000"/>
        </a:dk1>
        <a:lt1>
          <a:srgbClr val="CCCCCC"/>
        </a:lt1>
        <a:dk2>
          <a:srgbClr val="555555"/>
        </a:dk2>
        <a:lt2>
          <a:srgbClr val="000000"/>
        </a:lt2>
        <a:accent1>
          <a:srgbClr val="AAAAAA"/>
        </a:accent1>
        <a:accent2>
          <a:srgbClr val="888888"/>
        </a:accent2>
        <a:accent3>
          <a:srgbClr val="E2E2E2"/>
        </a:accent3>
        <a:accent4>
          <a:srgbClr val="000000"/>
        </a:accent4>
        <a:accent5>
          <a:srgbClr val="D2D2D2"/>
        </a:accent5>
        <a:accent6>
          <a:srgbClr val="7B7B7B"/>
        </a:accent6>
        <a:hlink>
          <a:srgbClr val="333333"/>
        </a:hlink>
        <a:folHlink>
          <a:srgbClr val="88888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2004:Templates:My Templates:SLP.pot</Template>
  <TotalTime>22225</TotalTime>
  <Words>2240</Words>
  <Application>Microsoft Macintosh PowerPoint</Application>
  <PresentationFormat>On-screen Show (16:9)</PresentationFormat>
  <Paragraphs>366</Paragraphs>
  <Slides>47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ＭＳ Ｐゴシック</vt:lpstr>
      <vt:lpstr>Arial</vt:lpstr>
      <vt:lpstr>Symbol</vt:lpstr>
      <vt:lpstr>Tahoma</vt:lpstr>
      <vt:lpstr>Times</vt:lpstr>
      <vt:lpstr>Verdana</vt:lpstr>
      <vt:lpstr>Wingdings</vt:lpstr>
      <vt:lpstr>SLP</vt:lpstr>
      <vt:lpstr>Equation</vt:lpstr>
      <vt:lpstr> Natural Language Processing</vt:lpstr>
      <vt:lpstr>Today</vt:lpstr>
      <vt:lpstr>Problem: Ambiguity</vt:lpstr>
      <vt:lpstr>Problem: Shared Sub-Problems</vt:lpstr>
      <vt:lpstr>CKY Parsing</vt:lpstr>
      <vt:lpstr>CKY</vt:lpstr>
      <vt:lpstr>CKY</vt:lpstr>
      <vt:lpstr>CKY</vt:lpstr>
      <vt:lpstr>CKY</vt:lpstr>
      <vt:lpstr>CKY</vt:lpstr>
      <vt:lpstr>CKY Table</vt:lpstr>
      <vt:lpstr>CKY Algorithm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CKY Notes</vt:lpstr>
      <vt:lpstr>CKY Notes</vt:lpstr>
      <vt:lpstr>Note</vt:lpstr>
      <vt:lpstr>Getting the Right Parse</vt:lpstr>
      <vt:lpstr>Probabilistic CFGs</vt:lpstr>
      <vt:lpstr>Simple Probability Model</vt:lpstr>
      <vt:lpstr>Example</vt:lpstr>
      <vt:lpstr>Rule Probabilities</vt:lpstr>
      <vt:lpstr>Training the Model</vt:lpstr>
      <vt:lpstr>Parsing (Decoding)</vt:lpstr>
      <vt:lpstr>Example</vt:lpstr>
      <vt:lpstr>Examples</vt:lpstr>
      <vt:lpstr>Dynamic Programming</vt:lpstr>
      <vt:lpstr>Probabilistic CKY</vt:lpstr>
      <vt:lpstr>CKY Algorithm</vt:lpstr>
      <vt:lpstr>Probabilistic CKY</vt:lpstr>
      <vt:lpstr>Problems with PCFGs</vt:lpstr>
      <vt:lpstr>Evaluation</vt:lpstr>
      <vt:lpstr>Evaluation</vt:lpstr>
      <vt:lpstr>Example</vt:lpstr>
      <vt:lpstr>Evaluation</vt:lpstr>
      <vt:lpstr>Example</vt:lpstr>
      <vt:lpstr>Common Sources of Errors</vt:lpstr>
      <vt:lpstr>PP Attachment</vt:lpstr>
      <vt:lpstr>PP Attachment</vt:lpstr>
      <vt:lpstr>Coordination</vt:lpstr>
      <vt:lpstr>Improved Models</vt:lpstr>
    </vt:vector>
  </TitlesOfParts>
  <Manager/>
  <Company>Stanford University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LSA.303 Introduction to Computational Linguistics</dc:title>
  <dc:subject/>
  <dc:creator>Dan Jurafsky</dc:creator>
  <cp:keywords/>
  <dc:description/>
  <cp:lastModifiedBy>James H. Martin</cp:lastModifiedBy>
  <cp:revision>234</cp:revision>
  <cp:lastPrinted>2010-02-23T16:58:43Z</cp:lastPrinted>
  <dcterms:created xsi:type="dcterms:W3CDTF">2011-02-22T16:42:46Z</dcterms:created>
  <dcterms:modified xsi:type="dcterms:W3CDTF">2018-10-23T19:45:04Z</dcterms:modified>
  <cp:category/>
</cp:coreProperties>
</file>